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sldIdLst>
    <p:sldId id="499" r:id="rId2"/>
    <p:sldId id="576" r:id="rId3"/>
    <p:sldId id="578" r:id="rId4"/>
    <p:sldId id="579" r:id="rId5"/>
    <p:sldId id="580" r:id="rId6"/>
    <p:sldId id="581" r:id="rId7"/>
    <p:sldId id="549" r:id="rId8"/>
    <p:sldId id="562" r:id="rId9"/>
    <p:sldId id="559" r:id="rId10"/>
    <p:sldId id="582" r:id="rId11"/>
    <p:sldId id="567" r:id="rId12"/>
    <p:sldId id="485" r:id="rId13"/>
    <p:sldId id="525" r:id="rId14"/>
    <p:sldId id="501" r:id="rId15"/>
    <p:sldId id="476" r:id="rId16"/>
    <p:sldId id="545" r:id="rId17"/>
    <p:sldId id="537" r:id="rId18"/>
    <p:sldId id="529" r:id="rId19"/>
    <p:sldId id="530" r:id="rId20"/>
    <p:sldId id="531" r:id="rId21"/>
    <p:sldId id="532" r:id="rId22"/>
    <p:sldId id="533" r:id="rId23"/>
    <p:sldId id="534" r:id="rId24"/>
    <p:sldId id="539" r:id="rId25"/>
    <p:sldId id="540" r:id="rId26"/>
    <p:sldId id="394" r:id="rId27"/>
    <p:sldId id="566" r:id="rId28"/>
    <p:sldId id="585" r:id="rId29"/>
    <p:sldId id="454" r:id="rId30"/>
    <p:sldId id="584" r:id="rId31"/>
    <p:sldId id="471" r:id="rId32"/>
    <p:sldId id="586" r:id="rId33"/>
    <p:sldId id="587" r:id="rId34"/>
    <p:sldId id="588" r:id="rId35"/>
    <p:sldId id="589" r:id="rId36"/>
    <p:sldId id="360" r:id="rId37"/>
    <p:sldId id="592" r:id="rId38"/>
    <p:sldId id="541" r:id="rId39"/>
    <p:sldId id="564" r:id="rId40"/>
    <p:sldId id="568" r:id="rId41"/>
    <p:sldId id="569" r:id="rId42"/>
    <p:sldId id="524" r:id="rId43"/>
    <p:sldId id="536" r:id="rId44"/>
    <p:sldId id="593" r:id="rId45"/>
    <p:sldId id="572" r:id="rId46"/>
    <p:sldId id="573" r:id="rId47"/>
    <p:sldId id="575" r:id="rId48"/>
    <p:sldId id="574" r:id="rId49"/>
  </p:sldIdLst>
  <p:sldSz cx="9144000" cy="6858000" type="screen4x3"/>
  <p:notesSz cx="7099300" cy="102346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FF79"/>
    <a:srgbClr val="AEC5E0"/>
    <a:srgbClr val="FFC775"/>
    <a:srgbClr val="FFBB57"/>
    <a:srgbClr val="FF8F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71" autoAdjust="0"/>
  </p:normalViewPr>
  <p:slideViewPr>
    <p:cSldViewPr>
      <p:cViewPr>
        <p:scale>
          <a:sx n="60" d="100"/>
          <a:sy n="60" d="100"/>
        </p:scale>
        <p:origin x="-1872" y="-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2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29B368D-ECD2-4430-BDA8-E4750545E0B3}" type="datetimeFigureOut">
              <a:rPr lang="tr-TR" smtClean="0"/>
              <a:pPr/>
              <a:t>27.08.2014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16E2BBF-6378-4E69-9F9A-D7A28020AC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8293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>
                <a:solidFill>
                  <a:prstClr val="black"/>
                </a:solidFill>
              </a:rPr>
              <a:pPr/>
              <a:t>1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36</a:t>
            </a:fld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37</a:t>
            </a:fld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39</a:t>
            </a:fld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40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41</a:t>
            </a:fld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42</a:t>
            </a:fld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44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E2BBF-6378-4E69-9F9A-D7A28020AC78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6D3C5-CC7F-4997-9144-0892D3CED1E9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FB820-CDF2-4FC8-B70B-A6F503B4A6A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04B6D-23E2-4E05-B562-D1BA7991F2AA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78FBF-0957-4270-A442-8731D3FF631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577DD-80F7-443D-84C8-663C8CAC7B5C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44CB1-7D60-456D-9944-168441D78DE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E44E9-99B6-429E-AA24-BF6E1F5C484E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8EA88-527D-4CBA-90FE-A5EBFD0CC26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DEA15-C0B2-458D-AD9D-4869FF690B7A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EDC07-1E0C-4C31-B79B-CF2C8F64AF9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4BE12-AA89-4F8D-8CC1-8FE8A84E1B45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29666-504D-4C50-A081-E0A3E909569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8B8F1-E2B5-430B-907C-0B3BF8A605E1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202DA-4778-49A7-98FC-1B49854F435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368B3-DCBE-446B-9ABE-FBD055456B99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4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8AD68-BF46-40C6-869B-A54282105BA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872E3-74C7-465E-9898-1D6EA34210C9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3A463-A441-429E-A3C2-E69F9ECF7D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3B172-567F-4590-A98F-7F54614237ED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7C827-FE67-4B57-B150-37A6E672A1C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48790-9D50-4E61-9C5A-E2DA836BF1B2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C89C6-498D-4C03-A5C8-B8EBD292EC7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38A17C-DA9F-40BB-A369-EEC4916ABCE6}" type="datetime1">
              <a:rPr lang="tr-TR" smtClean="0"/>
              <a:pPr>
                <a:defRPr/>
              </a:pPr>
              <a:t>27.08.2014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A1A8E1-9B54-4CC3-BD5A-EEA27DE3AF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slide" Target="slide47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10" Type="http://schemas.openxmlformats.org/officeDocument/2006/relationships/image" Target="../media/image31.png"/><Relationship Id="rId4" Type="http://schemas.openxmlformats.org/officeDocument/2006/relationships/image" Target="../media/image2.jpeg"/><Relationship Id="rId9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slide" Target="slide47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.xml"/><Relationship Id="rId5" Type="http://schemas.openxmlformats.org/officeDocument/2006/relationships/slide" Target="slide46.xml"/><Relationship Id="rId10" Type="http://schemas.openxmlformats.org/officeDocument/2006/relationships/image" Target="../media/image31.png"/><Relationship Id="rId4" Type="http://schemas.openxmlformats.org/officeDocument/2006/relationships/image" Target="../media/image2.jpeg"/><Relationship Id="rId9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0" y="4633972"/>
            <a:ext cx="91360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/>
              <a:t>Prof. Dr. Mehmet SARIBIYIK</a:t>
            </a:r>
          </a:p>
        </p:txBody>
      </p:sp>
      <p:grpSp>
        <p:nvGrpSpPr>
          <p:cNvPr id="3077" name="Grup 9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3078" name="Resim 7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tr-TR" sz="2000" dirty="0" smtClean="0">
                  <a:solidFill>
                    <a:prstClr val="black">
                      <a:tint val="75000"/>
                    </a:prstClr>
                  </a:solidFill>
                </a:rPr>
                <a:t>www.sakarya.edu.tr</a:t>
              </a:r>
              <a:endParaRPr lang="tr-TR" sz="2000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</p:grpSp>
      <p:grpSp>
        <p:nvGrpSpPr>
          <p:cNvPr id="7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8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Başlık 2"/>
          <p:cNvSpPr txBox="1">
            <a:spLocks/>
          </p:cNvSpPr>
          <p:nvPr/>
        </p:nvSpPr>
        <p:spPr bwMode="auto">
          <a:xfrm>
            <a:off x="0" y="1241325"/>
            <a:ext cx="9136062" cy="3411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prstMaterial="dkEdge">
            <a:bevelT w="381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3+1    /    7+1</a:t>
            </a:r>
            <a:b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İşyeri Uygulamaları</a:t>
            </a:r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AutoShape 2" descr="7+1YENİ.png görüntüleniy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7+1YENİ.png görüntüleniyo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185" y="1988840"/>
            <a:ext cx="2203451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67230"/>
            <a:ext cx="2111352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Resim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06940"/>
            <a:ext cx="9144000" cy="34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4749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386">
        <p14:doors dir="vert"/>
      </p:transition>
    </mc:Choice>
    <mc:Fallback xmlns="">
      <p:transition spd="slow" advTm="53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C0000"/>
                </a:solidFill>
              </a:rPr>
              <a:t>MESLEK YÜKSEKOKULU</a:t>
            </a:r>
            <a:endParaRPr lang="tr-TR" sz="40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3923928" y="1052735"/>
            <a:ext cx="5040560" cy="4667027"/>
          </a:xfrm>
        </p:spPr>
        <p:txBody>
          <a:bodyPr/>
          <a:lstStyle/>
          <a:p>
            <a:pPr algn="just">
              <a:buNone/>
            </a:pPr>
            <a:r>
              <a:rPr lang="tr-TR" sz="2800" dirty="0" smtClean="0"/>
              <a:t>	</a:t>
            </a:r>
          </a:p>
          <a:p>
            <a:pPr algn="just">
              <a:buNone/>
            </a:pPr>
            <a:r>
              <a:rPr lang="tr-TR" sz="2800" dirty="0"/>
              <a:t>	</a:t>
            </a:r>
            <a:r>
              <a:rPr lang="tr-TR" sz="2800" dirty="0" smtClean="0"/>
              <a:t>Belirli </a:t>
            </a:r>
            <a:r>
              <a:rPr lang="tr-TR" sz="2800" dirty="0"/>
              <a:t>mesleklere </a:t>
            </a:r>
            <a:r>
              <a:rPr lang="tr-TR" sz="2800" dirty="0" smtClean="0"/>
              <a:t>yönelik </a:t>
            </a:r>
            <a:r>
              <a:rPr lang="tr-TR" sz="2800" b="1" dirty="0"/>
              <a:t>nitelikli insan gücü</a:t>
            </a:r>
            <a:r>
              <a:rPr lang="tr-TR" sz="2800" dirty="0"/>
              <a:t> yetiştirmeyi amaçlayan, </a:t>
            </a:r>
            <a:r>
              <a:rPr lang="tr-TR" sz="2800" b="1" dirty="0"/>
              <a:t>yılda iki veya üç dönem olmak üzere</a:t>
            </a:r>
            <a:r>
              <a:rPr lang="tr-TR" sz="2800" dirty="0"/>
              <a:t> iki yıllık eğitim-öğretim sürdüren, </a:t>
            </a:r>
            <a:r>
              <a:rPr lang="tr-TR" sz="2800" b="1" dirty="0" err="1"/>
              <a:t>önlisans</a:t>
            </a:r>
            <a:r>
              <a:rPr lang="tr-TR" sz="2800" b="1" dirty="0"/>
              <a:t> derecesi </a:t>
            </a:r>
            <a:r>
              <a:rPr lang="tr-TR" sz="2800" dirty="0"/>
              <a:t>veren bir yükseköğretim kurumudur.</a:t>
            </a:r>
            <a:endParaRPr lang="tr-TR" sz="2800" dirty="0">
              <a:solidFill>
                <a:srgbClr val="C00000"/>
              </a:solidFill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61" y="1844824"/>
            <a:ext cx="2857890" cy="2923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85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C0000"/>
                </a:solidFill>
              </a:rPr>
              <a:t>TEKNOLOJİ FAKÜLTESİ</a:t>
            </a:r>
            <a:endParaRPr lang="tr-TR" sz="40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3419872" y="1052735"/>
            <a:ext cx="5472608" cy="4667027"/>
          </a:xfrm>
        </p:spPr>
        <p:txBody>
          <a:bodyPr/>
          <a:lstStyle/>
          <a:p>
            <a:pPr algn="just">
              <a:buNone/>
            </a:pPr>
            <a:r>
              <a:rPr lang="tr-TR" sz="2800" dirty="0" smtClean="0"/>
              <a:t>	Bilim </a:t>
            </a:r>
            <a:r>
              <a:rPr lang="tr-TR" sz="2800" dirty="0"/>
              <a:t>ve teknoloji üretimine </a:t>
            </a:r>
            <a:r>
              <a:rPr lang="tr-TR" sz="2800" dirty="0" smtClean="0"/>
              <a:t>katkıda bulunmayı</a:t>
            </a:r>
            <a:r>
              <a:rPr lang="tr-TR" sz="2800" dirty="0"/>
              <a:t>, çağın gerektirdiği bilgi ve </a:t>
            </a:r>
            <a:r>
              <a:rPr lang="tr-TR" sz="2800" dirty="0" smtClean="0"/>
              <a:t>becerilerle </a:t>
            </a:r>
            <a:r>
              <a:rPr lang="tr-TR" sz="2800" dirty="0"/>
              <a:t>donatılmış, </a:t>
            </a:r>
            <a:r>
              <a:rPr lang="tr-TR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 becerisine sahip mühendisler</a:t>
            </a:r>
            <a:r>
              <a:rPr lang="tr-TR" sz="2800" dirty="0">
                <a:solidFill>
                  <a:srgbClr val="0070C0"/>
                </a:solidFill>
              </a:rPr>
              <a:t> </a:t>
            </a:r>
            <a:r>
              <a:rPr lang="tr-TR" sz="2800" dirty="0"/>
              <a:t>yetiştirmeyi ve bu </a:t>
            </a:r>
            <a:r>
              <a:rPr lang="tr-TR" sz="2800" dirty="0" smtClean="0"/>
              <a:t>doğrultuda </a:t>
            </a:r>
            <a:r>
              <a:rPr lang="tr-TR" sz="2800" dirty="0"/>
              <a:t>sanayi ile işbirliği içerisinde yürütülen faaliyetleriyle ülkemizin teknolojik </a:t>
            </a:r>
            <a:r>
              <a:rPr lang="tr-TR" sz="2800" dirty="0" smtClean="0"/>
              <a:t>gelişimine </a:t>
            </a:r>
            <a:r>
              <a:rPr lang="tr-TR" sz="2800" dirty="0"/>
              <a:t>destek olmayı </a:t>
            </a:r>
            <a:r>
              <a:rPr lang="tr-TR" sz="2800" dirty="0" smtClean="0"/>
              <a:t>amaçlayan eğitim kurumlarıdır.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83" y="1772816"/>
            <a:ext cx="3032263" cy="297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76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C0000"/>
                </a:solidFill>
              </a:rPr>
              <a:t>HEDEF</a:t>
            </a:r>
            <a:endParaRPr lang="tr-TR" sz="40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28736"/>
            <a:ext cx="8229600" cy="3944952"/>
          </a:xfrm>
        </p:spPr>
        <p:txBody>
          <a:bodyPr/>
          <a:lstStyle/>
          <a:p>
            <a:pPr algn="just">
              <a:buNone/>
            </a:pPr>
            <a:r>
              <a:rPr lang="tr-TR" sz="2800" dirty="0" smtClean="0"/>
              <a:t>Geleceğimizin teminatı olan gençlerimizi;</a:t>
            </a:r>
          </a:p>
          <a:p>
            <a:pPr algn="just"/>
            <a:r>
              <a:rPr lang="tr-TR" sz="2800" b="1" dirty="0" smtClean="0"/>
              <a:t>bilgi, </a:t>
            </a:r>
          </a:p>
          <a:p>
            <a:pPr algn="just"/>
            <a:r>
              <a:rPr lang="tr-TR" sz="2800" b="1" dirty="0" smtClean="0"/>
              <a:t>beceri, </a:t>
            </a:r>
          </a:p>
          <a:p>
            <a:pPr algn="just"/>
            <a:r>
              <a:rPr lang="tr-TR" sz="2800" b="1" dirty="0" smtClean="0"/>
              <a:t>davranış ve </a:t>
            </a:r>
          </a:p>
          <a:p>
            <a:pPr algn="just"/>
            <a:r>
              <a:rPr lang="tr-TR" sz="2800" b="1" dirty="0" smtClean="0"/>
              <a:t>birlikte iş görme alışkanlığı </a:t>
            </a:r>
          </a:p>
          <a:p>
            <a:pPr algn="just">
              <a:buNone/>
            </a:pPr>
            <a:r>
              <a:rPr lang="tr-TR" sz="2800" dirty="0" smtClean="0"/>
              <a:t>	kazandırmak suretiyle hayata hazırlamak ve iş dünyasının ihtiyaç duyduğu </a:t>
            </a:r>
            <a:r>
              <a:rPr lang="tr-TR" sz="2800" b="1" dirty="0" smtClean="0"/>
              <a:t>nitelikli elemanlar </a:t>
            </a:r>
            <a:r>
              <a:rPr lang="tr-TR" sz="2800" dirty="0" smtClean="0"/>
              <a:t>olarak yetiştirmektir.</a:t>
            </a:r>
          </a:p>
        </p:txBody>
      </p:sp>
    </p:spTree>
    <p:extLst>
      <p:ext uri="{BB962C8B-B14F-4D97-AF65-F5344CB8AC3E}">
        <p14:creationId xmlns:p14="http://schemas.microsoft.com/office/powerpoint/2010/main" val="290153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noFill/>
        </p:spPr>
        <p:txBody>
          <a:bodyPr/>
          <a:lstStyle/>
          <a:p>
            <a:r>
              <a:rPr lang="tr-TR" sz="40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Her parça önemli…</a:t>
            </a:r>
            <a:endParaRPr lang="tr-TR" sz="40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2" t="42064" r="54040" b="24621"/>
          <a:stretch/>
        </p:blipFill>
        <p:spPr bwMode="auto">
          <a:xfrm>
            <a:off x="2051720" y="1196752"/>
            <a:ext cx="5357296" cy="41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417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887760"/>
            <a:ext cx="8435280" cy="3773488"/>
          </a:xfrm>
          <a:noFill/>
        </p:spPr>
        <p:txBody>
          <a:bodyPr/>
          <a:lstStyle/>
          <a:p>
            <a:pPr algn="just">
              <a:buNone/>
            </a:pPr>
            <a:r>
              <a:rPr lang="tr-TR" sz="2800" dirty="0" smtClean="0"/>
              <a:t>	İşletmelerin vazgeçilmezi olan </a:t>
            </a:r>
            <a:r>
              <a:rPr lang="tr-TR" sz="2800" b="1" dirty="0" smtClean="0">
                <a:solidFill>
                  <a:srgbClr val="0070C0"/>
                </a:solidFill>
              </a:rPr>
              <a:t>uygulama becerisi </a:t>
            </a:r>
            <a:r>
              <a:rPr lang="tr-TR" sz="2800" dirty="0" smtClean="0"/>
              <a:t>konusunda yeterli olmadığımızdan hareketle, </a:t>
            </a:r>
            <a:r>
              <a:rPr lang="tr-TR" sz="2800" dirty="0"/>
              <a:t>İşletmelerin </a:t>
            </a:r>
            <a:r>
              <a:rPr lang="tr-TR" sz="2800" dirty="0" smtClean="0"/>
              <a:t>ihtiyaç </a:t>
            </a:r>
            <a:r>
              <a:rPr lang="tr-TR" sz="2800" dirty="0"/>
              <a:t>duyduğu </a:t>
            </a:r>
            <a:r>
              <a:rPr lang="tr-TR" sz="2800" b="1" dirty="0">
                <a:solidFill>
                  <a:srgbClr val="0070C0"/>
                </a:solidFill>
              </a:rPr>
              <a:t>nitelikli iş </a:t>
            </a:r>
            <a:r>
              <a:rPr lang="tr-TR" sz="2800" b="1" dirty="0" smtClean="0">
                <a:solidFill>
                  <a:srgbClr val="0070C0"/>
                </a:solidFill>
              </a:rPr>
              <a:t>gücü</a:t>
            </a:r>
            <a:r>
              <a:rPr lang="tr-TR" sz="2800" dirty="0" smtClean="0"/>
              <a:t>nü yetiştirmek için alternatif modeller üretmek gerekmektedir.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C0000"/>
                </a:solidFill>
              </a:rPr>
              <a:t>İhtiyaç</a:t>
            </a:r>
          </a:p>
        </p:txBody>
      </p:sp>
    </p:spTree>
    <p:extLst>
      <p:ext uri="{BB962C8B-B14F-4D97-AF65-F5344CB8AC3E}">
        <p14:creationId xmlns:p14="http://schemas.microsoft.com/office/powerpoint/2010/main" val="346903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3773488"/>
          </a:xfrm>
        </p:spPr>
        <p:txBody>
          <a:bodyPr/>
          <a:lstStyle/>
          <a:p>
            <a:pPr algn="ctr">
              <a:buNone/>
            </a:pPr>
            <a:r>
              <a:rPr lang="tr-TR" sz="4000" b="1" dirty="0" smtClean="0"/>
              <a:t>"Duyarsam unuturum, </a:t>
            </a:r>
          </a:p>
          <a:p>
            <a:pPr algn="ctr">
              <a:buNone/>
            </a:pPr>
            <a:r>
              <a:rPr lang="tr-TR" sz="4000" b="1" dirty="0" smtClean="0"/>
              <a:t>görürsem hatırlarım, </a:t>
            </a:r>
          </a:p>
          <a:p>
            <a:pPr algn="ctr">
              <a:buNone/>
            </a:pPr>
            <a:r>
              <a:rPr lang="tr-TR" sz="4000" b="1" dirty="0" smtClean="0"/>
              <a:t>yaparsam öğrenirim" </a:t>
            </a:r>
          </a:p>
          <a:p>
            <a:pPr algn="ctr">
              <a:buNone/>
            </a:pPr>
            <a:r>
              <a:rPr lang="tr-TR" sz="4000" b="1" dirty="0" smtClean="0">
                <a:solidFill>
                  <a:schemeClr val="bg1">
                    <a:lumMod val="65000"/>
                  </a:schemeClr>
                </a:solidFill>
              </a:rPr>
              <a:t>(Çin atasözü)</a:t>
            </a:r>
            <a:endParaRPr lang="tr-TR" sz="4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Çünkü;</a:t>
            </a:r>
            <a:endParaRPr lang="tr-TR" sz="4000" b="1" dirty="0" smtClean="0">
              <a:solidFill>
                <a:srgbClr val="CC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39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3773488"/>
          </a:xfrm>
        </p:spPr>
        <p:txBody>
          <a:bodyPr/>
          <a:lstStyle/>
          <a:p>
            <a:pPr marL="357188" indent="-357188" algn="just" eaLnBrk="1" hangingPunct="1">
              <a:lnSpc>
                <a:spcPct val="90000"/>
              </a:lnSpc>
              <a:buFontTx/>
              <a:buChar char="•"/>
            </a:pPr>
            <a:r>
              <a:rPr lang="tr-TR" sz="2800" dirty="0" smtClean="0"/>
              <a:t>Uygulama Atölye ve Laboratuvarları Kurmak</a:t>
            </a:r>
          </a:p>
          <a:p>
            <a:pPr marL="357188" indent="-357188" algn="just" eaLnBrk="1" hangingPunct="1">
              <a:lnSpc>
                <a:spcPct val="90000"/>
              </a:lnSpc>
              <a:buFontTx/>
              <a:buChar char="•"/>
            </a:pPr>
            <a:r>
              <a:rPr lang="tr-TR" sz="2800" dirty="0" smtClean="0"/>
              <a:t>Yarı zamanlı İşyerinde Uygulamalı Eğitim yapmak</a:t>
            </a:r>
          </a:p>
          <a:p>
            <a:pPr marL="357188" indent="-357188" algn="just">
              <a:lnSpc>
                <a:spcPct val="90000"/>
              </a:lnSpc>
              <a:buFontTx/>
              <a:buChar char="•"/>
            </a:pPr>
            <a:r>
              <a:rPr lang="tr-TR" sz="2800" b="1" dirty="0" smtClean="0"/>
              <a:t>Tam </a:t>
            </a:r>
            <a:r>
              <a:rPr lang="tr-TR" sz="2800" b="1" dirty="0"/>
              <a:t>zamanlı </a:t>
            </a:r>
            <a:r>
              <a:rPr lang="tr-TR" sz="2800" b="1" dirty="0" smtClean="0"/>
              <a:t>İşyerinde </a:t>
            </a:r>
            <a:r>
              <a:rPr lang="tr-TR" sz="2800" b="1" dirty="0"/>
              <a:t>Uygulamalı </a:t>
            </a:r>
            <a:r>
              <a:rPr lang="tr-TR" sz="2800" b="1" dirty="0" smtClean="0"/>
              <a:t>Eğitim yapmak</a:t>
            </a:r>
          </a:p>
          <a:p>
            <a:pPr lvl="1"/>
            <a:r>
              <a:rPr lang="tr-TR" b="1" dirty="0" smtClean="0">
                <a:solidFill>
                  <a:srgbClr val="C00000"/>
                </a:solidFill>
              </a:rPr>
              <a:t>3+1 uygulaması</a:t>
            </a:r>
          </a:p>
          <a:p>
            <a:pPr lvl="1"/>
            <a:r>
              <a:rPr lang="tr-TR" b="1" dirty="0" smtClean="0">
                <a:solidFill>
                  <a:srgbClr val="C00000"/>
                </a:solidFill>
              </a:rPr>
              <a:t>7+1 uygulaması</a:t>
            </a:r>
            <a:endParaRPr lang="tr-TR" b="1" dirty="0">
              <a:solidFill>
                <a:srgbClr val="C00000"/>
              </a:solidFill>
            </a:endParaRPr>
          </a:p>
          <a:p>
            <a:pPr marL="757238" lvl="1" indent="-357188" algn="just">
              <a:lnSpc>
                <a:spcPct val="90000"/>
              </a:lnSpc>
              <a:buFontTx/>
              <a:buChar char="•"/>
            </a:pPr>
            <a:endParaRPr lang="tr-TR" sz="2400" b="1" dirty="0" smtClean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Modeller</a:t>
            </a:r>
            <a:endParaRPr lang="tr-TR" sz="4000" b="1" dirty="0" smtClean="0">
              <a:solidFill>
                <a:srgbClr val="CC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3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3 Veri Yer Tutucusu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D74B941-D8A3-43E4-9ADC-C3A2A6C646C5}" type="datetime1">
              <a:rPr lang="tr-TR" altLang="tr-TR" smtClean="0"/>
              <a:pPr eaLnBrk="1" hangingPunct="1"/>
              <a:t>27.08.2014</a:t>
            </a:fld>
            <a:endParaRPr lang="tr-TR" altLang="tr-TR" dirty="0" smtClean="0"/>
          </a:p>
        </p:txBody>
      </p:sp>
      <p:sp>
        <p:nvSpPr>
          <p:cNvPr id="8195" name="5 Slayt Numarası Yer Tutucusu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C814175-C5DD-4000-9F41-C44232EF2BE1}" type="slidenum">
              <a:rPr lang="tr-TR" altLang="tr-TR" smtClean="0"/>
              <a:pPr eaLnBrk="1" hangingPunct="1"/>
              <a:t>17</a:t>
            </a:fld>
            <a:endParaRPr lang="tr-TR" altLang="tr-TR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44450"/>
            <a:ext cx="8136904" cy="1079500"/>
          </a:xfrm>
          <a:noFill/>
        </p:spPr>
        <p:txBody>
          <a:bodyPr/>
          <a:lstStyle/>
          <a:p>
            <a:pPr eaLnBrk="1" hangingPunct="1"/>
            <a:r>
              <a:rPr lang="tr-TR" altLang="tr-TR" sz="3600" b="1" dirty="0" smtClean="0">
                <a:solidFill>
                  <a:srgbClr val="CC0000"/>
                </a:solidFill>
              </a:rPr>
              <a:t>Öğrenilmiş çaresizlikten kurtulmalıyız…</a:t>
            </a:r>
            <a:endParaRPr lang="tr-TR" altLang="tr-TR" sz="36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1595438"/>
            <a:ext cx="8461375" cy="5146675"/>
          </a:xfrm>
        </p:spPr>
        <p:txBody>
          <a:bodyPr/>
          <a:lstStyle/>
          <a:p>
            <a:pPr algn="just"/>
            <a:endParaRPr lang="tr-TR" altLang="tr-TR" sz="2800" dirty="0" smtClean="0">
              <a:solidFill>
                <a:schemeClr val="tx1"/>
              </a:solidFill>
            </a:endParaRPr>
          </a:p>
          <a:p>
            <a:pPr algn="just"/>
            <a:endParaRPr lang="tr-TR" altLang="tr-TR" sz="2800" dirty="0" smtClean="0">
              <a:solidFill>
                <a:schemeClr val="tx1"/>
              </a:solidFill>
            </a:endParaRPr>
          </a:p>
          <a:p>
            <a:r>
              <a:rPr lang="tr-TR" altLang="tr-TR" sz="2800" dirty="0" smtClean="0">
                <a:solidFill>
                  <a:schemeClr val="tx1"/>
                </a:solidFill>
              </a:rPr>
              <a:t> </a:t>
            </a:r>
          </a:p>
          <a:p>
            <a:pPr algn="just"/>
            <a:endParaRPr lang="tr-TR" altLang="tr-TR" sz="2800" dirty="0" smtClean="0">
              <a:solidFill>
                <a:schemeClr val="tx1"/>
              </a:solidFill>
            </a:endParaRPr>
          </a:p>
          <a:p>
            <a:pPr algn="just"/>
            <a:endParaRPr lang="tr-TR" altLang="tr-TR" sz="2800" dirty="0" smtClean="0">
              <a:solidFill>
                <a:schemeClr val="tx1"/>
              </a:solidFill>
            </a:endParaRPr>
          </a:p>
          <a:p>
            <a:pPr algn="just"/>
            <a:r>
              <a:rPr lang="tr-TR" altLang="tr-TR" sz="2800" dirty="0" smtClean="0">
                <a:solidFill>
                  <a:schemeClr val="tx1"/>
                </a:solidFill>
              </a:rPr>
              <a:t> </a:t>
            </a:r>
          </a:p>
          <a:p>
            <a:pPr algn="just" eaLnBrk="1" hangingPunct="1">
              <a:lnSpc>
                <a:spcPct val="90000"/>
              </a:lnSpc>
            </a:pPr>
            <a:endParaRPr lang="tr-TR" altLang="tr-TR" sz="2800" dirty="0" smtClean="0">
              <a:solidFill>
                <a:schemeClr val="tx1"/>
              </a:solidFill>
            </a:endParaRPr>
          </a:p>
        </p:txBody>
      </p:sp>
      <p:pic>
        <p:nvPicPr>
          <p:cNvPr id="7" name="Resim 6"/>
          <p:cNvPicPr/>
          <p:nvPr/>
        </p:nvPicPr>
        <p:blipFill rotWithShape="1">
          <a:blip r:embed="rId2"/>
          <a:srcRect l="18706" t="28029" r="40466" b="22803"/>
          <a:stretch/>
        </p:blipFill>
        <p:spPr bwMode="auto">
          <a:xfrm>
            <a:off x="971600" y="1124744"/>
            <a:ext cx="7056784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Resim 7"/>
          <p:cNvPicPr/>
          <p:nvPr/>
        </p:nvPicPr>
        <p:blipFill rotWithShape="1">
          <a:blip r:embed="rId2"/>
          <a:srcRect l="23477" t="33404" r="71752" b="56969"/>
          <a:stretch/>
        </p:blipFill>
        <p:spPr bwMode="auto">
          <a:xfrm>
            <a:off x="971600" y="3810180"/>
            <a:ext cx="1040668" cy="9869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902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noFill/>
        </p:spPr>
        <p:txBody>
          <a:bodyPr/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Uygulama </a:t>
            </a:r>
            <a:r>
              <a:rPr lang="tr-TR" sz="4000" b="1" dirty="0">
                <a:solidFill>
                  <a:srgbClr val="C00000"/>
                </a:solidFill>
              </a:rPr>
              <a:t>becerisi </a:t>
            </a:r>
            <a:r>
              <a:rPr lang="tr-TR" sz="4000" b="1" dirty="0" smtClean="0">
                <a:solidFill>
                  <a:srgbClr val="C00000"/>
                </a:solidFill>
              </a:rPr>
              <a:t>kazanmalıyız…</a:t>
            </a:r>
            <a:endParaRPr lang="tr-TR" sz="40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8" t="40277" r="55238" b="19446"/>
          <a:stretch/>
        </p:blipFill>
        <p:spPr bwMode="auto">
          <a:xfrm>
            <a:off x="2258825" y="1412776"/>
            <a:ext cx="462635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73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-26457" y="260648"/>
            <a:ext cx="9136063" cy="1143000"/>
          </a:xfrm>
          <a:noFill/>
        </p:spPr>
        <p:txBody>
          <a:bodyPr/>
          <a:lstStyle/>
          <a:p>
            <a:r>
              <a:rPr lang="tr-TR" sz="3600" b="1" dirty="0">
                <a:solidFill>
                  <a:srgbClr val="C00000"/>
                </a:solidFill>
              </a:rPr>
              <a:t>İşletmelerle; aynı </a:t>
            </a:r>
            <a:r>
              <a:rPr lang="tr-TR" sz="3600" b="1" dirty="0" smtClean="0">
                <a:solidFill>
                  <a:srgbClr val="C00000"/>
                </a:solidFill>
              </a:rPr>
              <a:t>yönden bakmalıyız…</a:t>
            </a:r>
            <a:endParaRPr lang="tr-TR" sz="3600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947" y="1182148"/>
            <a:ext cx="5031285" cy="4335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21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Metin kutusu 11"/>
          <p:cNvSpPr txBox="1"/>
          <p:nvPr/>
        </p:nvSpPr>
        <p:spPr>
          <a:xfrm>
            <a:off x="1785919" y="5072074"/>
            <a:ext cx="5666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>
                <a:solidFill>
                  <a:srgbClr val="002060"/>
                </a:solidFill>
              </a:rPr>
              <a:t>21.06.2011 de SATSO ile İşbirliği Protokolü imzalandı.</a:t>
            </a:r>
            <a:endParaRPr lang="tr-TR" sz="1600" b="1" dirty="0">
              <a:solidFill>
                <a:srgbClr val="002060"/>
              </a:solidFill>
            </a:endParaRPr>
          </a:p>
        </p:txBody>
      </p:sp>
      <p:pic>
        <p:nvPicPr>
          <p:cNvPr id="7" name="Picture 4" descr="satso 3+1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l="9979" r="7820"/>
          <a:stretch>
            <a:fillRect/>
          </a:stretch>
        </p:blipFill>
        <p:spPr bwMode="auto">
          <a:xfrm>
            <a:off x="1568819" y="116632"/>
            <a:ext cx="5955509" cy="4819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350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43"/>
    </mc:Choice>
    <mc:Fallback xmlns="">
      <p:transition spd="slow" advTm="6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noFill/>
        </p:spPr>
        <p:txBody>
          <a:bodyPr/>
          <a:lstStyle/>
          <a:p>
            <a:pPr marL="0" indent="0">
              <a:defRPr/>
            </a:pPr>
            <a:r>
              <a:rPr lang="tr-TR" sz="4000" b="1" dirty="0">
                <a:solidFill>
                  <a:srgbClr val="C00000"/>
                </a:solidFill>
              </a:rPr>
              <a:t>İşletmelerle ekip </a:t>
            </a:r>
            <a:r>
              <a:rPr lang="tr-TR" sz="4000" b="1" dirty="0" smtClean="0">
                <a:solidFill>
                  <a:srgbClr val="C00000"/>
                </a:solidFill>
              </a:rPr>
              <a:t>olmalıyız…</a:t>
            </a:r>
            <a:endParaRPr lang="tr-TR" sz="4000" b="1" dirty="0">
              <a:solidFill>
                <a:srgbClr val="C0000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4" t="37873" r="51129" b="17083"/>
          <a:stretch/>
        </p:blipFill>
        <p:spPr bwMode="auto">
          <a:xfrm>
            <a:off x="1835696" y="1268760"/>
            <a:ext cx="5415798" cy="413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205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44624"/>
            <a:ext cx="9136062" cy="1143000"/>
          </a:xfrm>
          <a:noFill/>
        </p:spPr>
        <p:txBody>
          <a:bodyPr/>
          <a:lstStyle/>
          <a:p>
            <a:pPr marL="0" indent="0">
              <a:defRPr/>
            </a:pPr>
            <a:r>
              <a:rPr lang="tr-TR" sz="4000" b="1" dirty="0">
                <a:solidFill>
                  <a:srgbClr val="C00000"/>
                </a:solidFill>
              </a:rPr>
              <a:t>İmkanlarımızı doğru </a:t>
            </a:r>
            <a:r>
              <a:rPr lang="tr-TR" sz="4000" b="1" dirty="0" smtClean="0">
                <a:solidFill>
                  <a:srgbClr val="C00000"/>
                </a:solidFill>
              </a:rPr>
              <a:t>kullanmalıyız…</a:t>
            </a:r>
            <a:endParaRPr lang="tr-TR" sz="4000" b="1" dirty="0">
              <a:solidFill>
                <a:srgbClr val="C00000"/>
              </a:solidFill>
            </a:endParaRPr>
          </a:p>
        </p:txBody>
      </p:sp>
      <p:pic>
        <p:nvPicPr>
          <p:cNvPr id="11" name="3 İçerik Yer Tutucusu" descr="http://1.bp.blogspot.com/_RC9cTT680AQ/SNNmgMFXFUI/AAAAAAAAAE8/qZjNdWgjAbU/s320/bak%C4%B1s+ac%C4%B1s%C4%B1.bmp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68760"/>
            <a:ext cx="5237774" cy="423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444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260648"/>
            <a:ext cx="9136062" cy="1143000"/>
          </a:xfrm>
          <a:noFill/>
        </p:spPr>
        <p:txBody>
          <a:bodyPr/>
          <a:lstStyle/>
          <a:p>
            <a:pPr marL="0" indent="0">
              <a:defRPr/>
            </a:pPr>
            <a:r>
              <a:rPr lang="tr-TR" sz="4000" b="1" dirty="0" smtClean="0">
                <a:solidFill>
                  <a:srgbClr val="C00000"/>
                </a:solidFill>
              </a:rPr>
              <a:t>Hata değil çare bulmalıyız…</a:t>
            </a:r>
            <a:endParaRPr lang="tr-TR" sz="40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02" y="1988840"/>
            <a:ext cx="7863595" cy="310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3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68614" name="Resim 4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68610" name="İçerik Yer Tutucusu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96974"/>
            <a:ext cx="8229600" cy="4589479"/>
          </a:xfrm>
        </p:spPr>
        <p:txBody>
          <a:bodyPr/>
          <a:lstStyle/>
          <a:p>
            <a:pPr algn="just" eaLnBrk="1" hangingPunct="1"/>
            <a:endParaRPr lang="tr-TR" sz="2800" dirty="0" smtClean="0"/>
          </a:p>
          <a:p>
            <a:pPr algn="just" eaLnBrk="1" hangingPunct="1">
              <a:buFont typeface="Arial" charset="0"/>
              <a:buNone/>
            </a:pPr>
            <a:endParaRPr lang="tr-TR" sz="2800" dirty="0" smtClean="0"/>
          </a:p>
          <a:p>
            <a:pPr algn="just" eaLnBrk="1" hangingPunct="1"/>
            <a:endParaRPr lang="tr-TR" sz="2800" dirty="0" smtClean="0"/>
          </a:p>
          <a:p>
            <a:pPr algn="just" eaLnBrk="1" hangingPunct="1">
              <a:lnSpc>
                <a:spcPct val="90000"/>
              </a:lnSpc>
            </a:pPr>
            <a:endParaRPr lang="tr-TR" sz="2800" dirty="0" smtClean="0">
              <a:solidFill>
                <a:srgbClr val="C00000"/>
              </a:solidFill>
            </a:endParaRPr>
          </a:p>
        </p:txBody>
      </p:sp>
      <p:sp>
        <p:nvSpPr>
          <p:cNvPr id="6861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4624"/>
            <a:ext cx="8229600" cy="1143000"/>
          </a:xfrm>
        </p:spPr>
        <p:txBody>
          <a:bodyPr/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... ve </a:t>
            </a:r>
            <a:r>
              <a:rPr lang="tr-TR" sz="4000" b="1" dirty="0">
                <a:solidFill>
                  <a:srgbClr val="C00000"/>
                </a:solidFill>
              </a:rPr>
              <a:t>c</a:t>
            </a:r>
            <a:r>
              <a:rPr lang="tr-TR" sz="4000" b="1" dirty="0" smtClean="0">
                <a:solidFill>
                  <a:srgbClr val="C00000"/>
                </a:solidFill>
              </a:rPr>
              <a:t>esaretle hareket etmeliyiz…</a:t>
            </a:r>
            <a:endParaRPr lang="tr-TR" sz="40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86" y="1124744"/>
            <a:ext cx="6817790" cy="42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607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40420" y="1772344"/>
            <a:ext cx="4824536" cy="3168824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tr-TR" sz="2600" b="1" dirty="0" smtClean="0"/>
              <a:t>Nitelikli </a:t>
            </a:r>
            <a:r>
              <a:rPr lang="tr-TR" sz="2600" b="1" dirty="0"/>
              <a:t>işgücü yetiştirmek,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tr-TR" sz="2600" b="1" dirty="0" smtClean="0"/>
              <a:t>Üniversite </a:t>
            </a:r>
            <a:r>
              <a:rPr lang="tr-TR" sz="2600" b="1" dirty="0"/>
              <a:t>imkanlarını paylaşmak,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tr-TR" sz="2600" b="1" dirty="0"/>
              <a:t>Sanayinin imkanlarını paylaşmak,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tr-TR" sz="2600" b="1" dirty="0"/>
              <a:t>Sinerji etkisi oluşturmak.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C0000"/>
                </a:solidFill>
                <a:cs typeface="Times New Roman" pitchFamily="18" charset="0"/>
              </a:rPr>
              <a:t>Üniversite-İş Dünyası İşbirliği ile;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5" r="8999"/>
          <a:stretch/>
        </p:blipFill>
        <p:spPr bwMode="auto">
          <a:xfrm>
            <a:off x="4754219" y="1412776"/>
            <a:ext cx="4354285" cy="3754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432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C0000"/>
                </a:solidFill>
                <a:cs typeface="Times New Roman" pitchFamily="18" charset="0"/>
              </a:rPr>
              <a:t>Neden İşbirliği?</a:t>
            </a:r>
          </a:p>
        </p:txBody>
      </p:sp>
      <p:pic>
        <p:nvPicPr>
          <p:cNvPr id="9" name="İçerik Yer Tutucusu 7" descr="Sinerji ne demek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2070" y="1196752"/>
            <a:ext cx="3959860" cy="430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856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484784"/>
            <a:ext cx="8435280" cy="3888904"/>
          </a:xfrm>
          <a:noFill/>
        </p:spPr>
        <p:txBody>
          <a:bodyPr/>
          <a:lstStyle/>
          <a:p>
            <a:pPr marL="0" indent="0" algn="ctr">
              <a:buNone/>
            </a:pPr>
            <a:r>
              <a:rPr lang="tr-TR" sz="2800" b="1" dirty="0" smtClean="0"/>
              <a:t>Öğrencilerimizi iş dünyası ile birlikte yetiştirmek…</a:t>
            </a:r>
          </a:p>
          <a:p>
            <a:pPr marL="0" indent="0" algn="just">
              <a:buNone/>
            </a:pPr>
            <a:endParaRPr lang="tr-TR" sz="2400" dirty="0" smtClean="0"/>
          </a:p>
          <a:p>
            <a:pPr marL="0" indent="0" algn="just">
              <a:buNone/>
            </a:pPr>
            <a:endParaRPr lang="tr-TR" sz="240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C0000"/>
                </a:solidFill>
              </a:rPr>
              <a:t>… ve çözüm;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492896"/>
            <a:ext cx="2478882" cy="243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919" y="2348880"/>
            <a:ext cx="2366993" cy="242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214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3"/>
          <p:cNvSpPr txBox="1">
            <a:spLocks noChangeArrowheads="1"/>
          </p:cNvSpPr>
          <p:nvPr/>
        </p:nvSpPr>
        <p:spPr bwMode="auto">
          <a:xfrm>
            <a:off x="323850" y="1916113"/>
            <a:ext cx="8569325" cy="477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endParaRPr lang="tr-TR" altLang="tr-TR" sz="2800">
              <a:solidFill>
                <a:schemeClr val="tx2"/>
              </a:solidFill>
            </a:endParaRPr>
          </a:p>
        </p:txBody>
      </p:sp>
      <p:pic>
        <p:nvPicPr>
          <p:cNvPr id="12309" name="İçerik Yer Tutucusu 6"/>
          <p:cNvPicPr preferRelativeResize="0"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8" t="40363" r="58994" b="22939"/>
          <a:stretch>
            <a:fillRect/>
          </a:stretch>
        </p:blipFill>
        <p:spPr>
          <a:xfrm>
            <a:off x="0" y="332656"/>
            <a:ext cx="9144000" cy="5050782"/>
          </a:xfrm>
        </p:spPr>
      </p:pic>
      <p:grpSp>
        <p:nvGrpSpPr>
          <p:cNvPr id="10" name="Grup 9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12" name="Resim 1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7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847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eşgen 9"/>
          <p:cNvSpPr/>
          <p:nvPr/>
        </p:nvSpPr>
        <p:spPr>
          <a:xfrm rot="5400000">
            <a:off x="6813487" y="1127894"/>
            <a:ext cx="2271600" cy="2146061"/>
          </a:xfrm>
          <a:prstGeom prst="homePlate">
            <a:avLst/>
          </a:prstGeom>
          <a:solidFill>
            <a:srgbClr val="C0000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İş Deneyimi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Ve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İş Disiplininin Oluşturulması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11" name="Beşgen 10"/>
          <p:cNvSpPr/>
          <p:nvPr/>
        </p:nvSpPr>
        <p:spPr>
          <a:xfrm rot="5400000">
            <a:off x="4544455" y="1134336"/>
            <a:ext cx="2271600" cy="2160120"/>
          </a:xfrm>
          <a:prstGeom prst="homePlat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Teorik Bilgilerin Uygulama Becerisine Dönüşümü</a:t>
            </a:r>
            <a:endParaRPr lang="tr-TR" sz="2400" b="1" dirty="0">
              <a:solidFill>
                <a:schemeClr val="bg1"/>
              </a:solidFill>
            </a:endParaRPr>
          </a:p>
        </p:txBody>
      </p:sp>
      <p:grpSp>
        <p:nvGrpSpPr>
          <p:cNvPr id="16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17" name="Resim 4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9" name="İçerik Yer Tutucusu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Beşgen 19"/>
          <p:cNvSpPr/>
          <p:nvPr/>
        </p:nvSpPr>
        <p:spPr>
          <a:xfrm rot="5400000">
            <a:off x="2199805" y="1153409"/>
            <a:ext cx="2271524" cy="2135645"/>
          </a:xfrm>
          <a:prstGeom prst="homePlate">
            <a:avLst/>
          </a:prstGeom>
          <a:solidFill>
            <a:srgbClr val="00B05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Organizasyon Yapısının Tanınması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4" name="Beşgen 23"/>
          <p:cNvSpPr/>
          <p:nvPr/>
        </p:nvSpPr>
        <p:spPr>
          <a:xfrm rot="5400000">
            <a:off x="-20206" y="1213178"/>
            <a:ext cx="2271523" cy="2016104"/>
          </a:xfrm>
          <a:prstGeom prst="homePlate">
            <a:avLst/>
          </a:prstGeom>
          <a:solidFill>
            <a:srgbClr val="00B0F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Teknolojik Gelişmelerin Takibi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8" name="Beşgen 27"/>
          <p:cNvSpPr/>
          <p:nvPr/>
        </p:nvSpPr>
        <p:spPr>
          <a:xfrm rot="5400000">
            <a:off x="1057134" y="2671821"/>
            <a:ext cx="2337818" cy="2268000"/>
          </a:xfrm>
          <a:prstGeom prst="homePlate">
            <a:avLst/>
          </a:prstGeom>
          <a:solidFill>
            <a:schemeClr val="accent4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Ekip Çalışması Ruhunun Kazanımı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9" name="Beşgen 28"/>
          <p:cNvSpPr/>
          <p:nvPr/>
        </p:nvSpPr>
        <p:spPr>
          <a:xfrm rot="5400000">
            <a:off x="5645346" y="2671821"/>
            <a:ext cx="2337818" cy="2268000"/>
          </a:xfrm>
          <a:prstGeom prst="homePlate">
            <a:avLst/>
          </a:prstGeom>
          <a:solidFill>
            <a:schemeClr val="accent5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Bilgi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</a:rPr>
              <a:t>v</a:t>
            </a:r>
            <a:r>
              <a:rPr lang="tr-TR" sz="24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Deneyimlerin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Pekiştirilmesi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30" name="Köşeli Çift Ayraç 29"/>
          <p:cNvSpPr/>
          <p:nvPr/>
        </p:nvSpPr>
        <p:spPr>
          <a:xfrm rot="16200000">
            <a:off x="3851950" y="2492866"/>
            <a:ext cx="1368092" cy="122413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Köşeli Çift Ayraç 30"/>
          <p:cNvSpPr/>
          <p:nvPr/>
        </p:nvSpPr>
        <p:spPr>
          <a:xfrm rot="16200000">
            <a:off x="3851950" y="3645054"/>
            <a:ext cx="1368092" cy="122413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Aynı Yan Köşesi Kesik Dikdörtgen 31"/>
          <p:cNvSpPr/>
          <p:nvPr/>
        </p:nvSpPr>
        <p:spPr>
          <a:xfrm>
            <a:off x="3101925" y="4293095"/>
            <a:ext cx="2868141" cy="1008113"/>
          </a:xfrm>
          <a:prstGeom prst="snip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Köşeli Çift Ayraç 33"/>
          <p:cNvSpPr/>
          <p:nvPr/>
        </p:nvSpPr>
        <p:spPr>
          <a:xfrm rot="16200000">
            <a:off x="2555806" y="4365073"/>
            <a:ext cx="1368092" cy="122413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Köşeli Çift Ayraç 34"/>
          <p:cNvSpPr/>
          <p:nvPr/>
        </p:nvSpPr>
        <p:spPr>
          <a:xfrm rot="16200000">
            <a:off x="5148094" y="4365075"/>
            <a:ext cx="1368092" cy="122413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Aynı Yan Köşesi Kesik Dikdörtgen 35"/>
          <p:cNvSpPr/>
          <p:nvPr/>
        </p:nvSpPr>
        <p:spPr>
          <a:xfrm>
            <a:off x="107503" y="4653076"/>
            <a:ext cx="8914815" cy="1008113"/>
          </a:xfrm>
          <a:prstGeom prst="snip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solidFill>
                  <a:srgbClr val="FFFF00"/>
                </a:solidFill>
              </a:rPr>
              <a:t>NİTELİKLİ ELEMAN</a:t>
            </a:r>
            <a:endParaRPr lang="tr-TR" sz="7200" b="1" dirty="0">
              <a:solidFill>
                <a:srgbClr val="FFFF00"/>
              </a:solidFill>
            </a:endParaRPr>
          </a:p>
        </p:txBody>
      </p:sp>
      <p:sp>
        <p:nvSpPr>
          <p:cNvPr id="38" name="Aynı Yan Köşesi Kesik Dikdörtgen 37"/>
          <p:cNvSpPr/>
          <p:nvPr/>
        </p:nvSpPr>
        <p:spPr>
          <a:xfrm>
            <a:off x="107503" y="98691"/>
            <a:ext cx="8914815" cy="808455"/>
          </a:xfrm>
          <a:prstGeom prst="snip2Same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>
                <a:solidFill>
                  <a:srgbClr val="CC0000"/>
                </a:solidFill>
              </a:rPr>
              <a:t>U</a:t>
            </a:r>
            <a:r>
              <a:rPr lang="tr-TR" sz="4400" b="1" dirty="0" smtClean="0">
                <a:solidFill>
                  <a:srgbClr val="CC0000"/>
                </a:solidFill>
              </a:rPr>
              <a:t>ygulamalı eğitimin </a:t>
            </a:r>
            <a:r>
              <a:rPr lang="tr-TR" sz="4400" b="1" dirty="0">
                <a:solidFill>
                  <a:srgbClr val="CC0000"/>
                </a:solidFill>
              </a:rPr>
              <a:t>amacı;</a:t>
            </a:r>
            <a:endParaRPr lang="tr-TR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17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836712"/>
            <a:ext cx="8517632" cy="4234979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tr-TR" sz="2400" dirty="0" smtClean="0"/>
              <a:t>	13.02.2011 tarihinde çıkan  6111 sayılı Torba Kanununa  göre  “</a:t>
            </a:r>
            <a:r>
              <a:rPr lang="tr-TR" sz="2400" dirty="0"/>
              <a:t>M</a:t>
            </a:r>
            <a:r>
              <a:rPr lang="tr-TR" sz="2400" dirty="0" smtClean="0"/>
              <a:t>esleki ve Teknik </a:t>
            </a:r>
            <a:r>
              <a:rPr lang="tr-TR" sz="2400" dirty="0"/>
              <a:t>E</a:t>
            </a:r>
            <a:r>
              <a:rPr lang="tr-TR" sz="2400" dirty="0" smtClean="0"/>
              <a:t>ğitim </a:t>
            </a:r>
            <a:r>
              <a:rPr lang="tr-TR" sz="2400" dirty="0"/>
              <a:t>Y</a:t>
            </a:r>
            <a:r>
              <a:rPr lang="tr-TR" sz="2400" dirty="0" smtClean="0"/>
              <a:t>apan </a:t>
            </a:r>
            <a:r>
              <a:rPr lang="tr-TR" sz="2400" dirty="0"/>
              <a:t>Y</a:t>
            </a:r>
            <a:r>
              <a:rPr lang="tr-TR" sz="2400" dirty="0" smtClean="0"/>
              <a:t>üksek Öğretim </a:t>
            </a:r>
            <a:r>
              <a:rPr lang="tr-TR" sz="2400" dirty="0"/>
              <a:t>K</a:t>
            </a:r>
            <a:r>
              <a:rPr lang="tr-TR" sz="2400" dirty="0" smtClean="0"/>
              <a:t>urumları” </a:t>
            </a:r>
            <a:r>
              <a:rPr lang="tr-TR" sz="2400" b="1" dirty="0" smtClean="0">
                <a:solidFill>
                  <a:srgbClr val="0070C0"/>
                </a:solidFill>
              </a:rPr>
              <a:t>3308 sayılı Mesleki Eğitim Kanunu </a:t>
            </a:r>
            <a:r>
              <a:rPr lang="tr-TR" sz="2400" dirty="0" smtClean="0"/>
              <a:t>kapsamına alınmıştır.</a:t>
            </a:r>
          </a:p>
          <a:p>
            <a:pPr>
              <a:lnSpc>
                <a:spcPct val="150000"/>
              </a:lnSpc>
            </a:pPr>
            <a:endParaRPr lang="tr-TR" sz="1100" dirty="0" smtClean="0"/>
          </a:p>
          <a:p>
            <a:pPr algn="just">
              <a:lnSpc>
                <a:spcPct val="150000"/>
              </a:lnSpc>
              <a:buNone/>
            </a:pPr>
            <a:r>
              <a:rPr lang="tr-TR" sz="2400" dirty="0" smtClean="0"/>
              <a:t>	Böylece ön lisans ve lisans düzeyinde eğitim gören öğrencilerin bu </a:t>
            </a:r>
            <a:r>
              <a:rPr lang="tr-TR" sz="2400" dirty="0"/>
              <a:t>kanunun verdiği </a:t>
            </a:r>
            <a:r>
              <a:rPr lang="tr-TR" sz="2400" dirty="0" smtClean="0"/>
              <a:t>haklardan </a:t>
            </a:r>
            <a:r>
              <a:rPr lang="tr-TR" sz="2400" dirty="0"/>
              <a:t>yararlanmalarına imkân sağlanmıştır. </a:t>
            </a:r>
          </a:p>
          <a:p>
            <a:pPr algn="just">
              <a:lnSpc>
                <a:spcPct val="150000"/>
              </a:lnSpc>
              <a:buNone/>
            </a:pPr>
            <a:r>
              <a:rPr lang="tr-TR" sz="2400" dirty="0"/>
              <a:t/>
            </a:r>
            <a:br>
              <a:rPr lang="tr-TR" sz="2400" dirty="0"/>
            </a:br>
            <a:endParaRPr lang="tr-TR" sz="2400" dirty="0"/>
          </a:p>
          <a:p>
            <a:pPr marL="0" indent="0" algn="just">
              <a:lnSpc>
                <a:spcPct val="150000"/>
              </a:lnSpc>
              <a:buNone/>
            </a:pPr>
            <a:endParaRPr lang="tr-TR" sz="240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-27384"/>
            <a:ext cx="8568952" cy="1143000"/>
          </a:xfrm>
          <a:noFill/>
        </p:spPr>
        <p:txBody>
          <a:bodyPr/>
          <a:lstStyle/>
          <a:p>
            <a:r>
              <a:rPr lang="tr-TR" sz="4000" b="1" dirty="0" smtClean="0">
                <a:solidFill>
                  <a:srgbClr val="CC0000"/>
                </a:solidFill>
              </a:rPr>
              <a:t>DAYANAK</a:t>
            </a:r>
            <a:endParaRPr lang="tr-TR" sz="40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79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2008"/>
            <a:ext cx="6876257" cy="5157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Metin kutusu 11"/>
          <p:cNvSpPr txBox="1"/>
          <p:nvPr/>
        </p:nvSpPr>
        <p:spPr>
          <a:xfrm>
            <a:off x="1282077" y="5254461"/>
            <a:ext cx="6266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>
                <a:solidFill>
                  <a:srgbClr val="002060"/>
                </a:solidFill>
              </a:rPr>
              <a:t>SATSO Meclis </a:t>
            </a:r>
            <a:r>
              <a:rPr lang="tr-TR" sz="1600" b="1" dirty="0">
                <a:solidFill>
                  <a:srgbClr val="002060"/>
                </a:solidFill>
              </a:rPr>
              <a:t>T</a:t>
            </a:r>
            <a:r>
              <a:rPr lang="tr-TR" sz="1600" b="1" dirty="0" smtClean="0">
                <a:solidFill>
                  <a:srgbClr val="002060"/>
                </a:solidFill>
              </a:rPr>
              <a:t>oplantısında 3+1 Eğitim Modeli  Tanıtıldı</a:t>
            </a:r>
            <a:endParaRPr lang="tr-TR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76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13"/>
    </mc:Choice>
    <mc:Fallback xmlns="">
      <p:transition spd="slow" advTm="11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340768"/>
            <a:ext cx="8517632" cy="4234979"/>
          </a:xfrm>
        </p:spPr>
        <p:txBody>
          <a:bodyPr/>
          <a:lstStyle/>
          <a:p>
            <a:pPr algn="just">
              <a:buNone/>
            </a:pPr>
            <a:r>
              <a:rPr lang="tr-TR" sz="2800" dirty="0" smtClean="0"/>
              <a:t>	6111 sayılı Torba Kanunu gereği </a:t>
            </a:r>
            <a:r>
              <a:rPr lang="tr-TR" sz="2800" b="1" u="sng" dirty="0" smtClean="0"/>
              <a:t>10 ve daha fazla personel çalıştıran işletmelere beceri eğitimi yaptırma zorunluluğu getirilmiştir</a:t>
            </a:r>
            <a:r>
              <a:rPr lang="tr-TR" sz="2800" dirty="0" smtClean="0"/>
              <a:t>. </a:t>
            </a:r>
          </a:p>
          <a:p>
            <a:pPr>
              <a:buNone/>
            </a:pPr>
            <a:endParaRPr lang="tr-TR" sz="2800" dirty="0" smtClean="0"/>
          </a:p>
          <a:p>
            <a:pPr algn="just">
              <a:buNone/>
            </a:pPr>
            <a:r>
              <a:rPr lang="tr-TR" sz="2800" dirty="0" smtClean="0"/>
              <a:t>	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</a:rPr>
              <a:t>“On ve daha fazla personel çalıştıran işletmeler, </a:t>
            </a:r>
            <a:r>
              <a:rPr lang="tr-TR" sz="2800" b="1" u="sng" dirty="0" smtClean="0">
                <a:solidFill>
                  <a:schemeClr val="bg1">
                    <a:lumMod val="50000"/>
                  </a:schemeClr>
                </a:solidFill>
              </a:rPr>
              <a:t>çalıştırdıkları personel sayısının</a:t>
            </a:r>
            <a:r>
              <a:rPr lang="tr-TR" sz="2800" u="sng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r-TR" sz="2800" b="1" u="sng" dirty="0" smtClean="0">
                <a:solidFill>
                  <a:schemeClr val="bg1">
                    <a:lumMod val="50000"/>
                  </a:schemeClr>
                </a:solidFill>
              </a:rPr>
              <a:t>%5’inden</a:t>
            </a:r>
            <a:r>
              <a:rPr lang="tr-TR" sz="2800" u="sng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r-TR" sz="2800" b="1" u="sng" dirty="0" smtClean="0">
                <a:solidFill>
                  <a:schemeClr val="bg1">
                    <a:lumMod val="50000"/>
                  </a:schemeClr>
                </a:solidFill>
              </a:rPr>
              <a:t>az, %10’undan fazla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</a:rPr>
              <a:t> olmamak üzere mesleki ve teknik eğitim  yapacak öğrencilere beceri eğitimi yaptırır”.</a:t>
            </a:r>
          </a:p>
          <a:p>
            <a:pPr algn="just">
              <a:buNone/>
            </a:pPr>
            <a:r>
              <a:rPr lang="tr-TR" sz="2800" dirty="0"/>
              <a:t/>
            </a:r>
            <a:br>
              <a:rPr lang="tr-TR" sz="2800" dirty="0"/>
            </a:br>
            <a:endParaRPr lang="tr-TR" sz="2800" dirty="0"/>
          </a:p>
          <a:p>
            <a:pPr marL="0" indent="0" algn="just">
              <a:buNone/>
            </a:pPr>
            <a:endParaRPr lang="tr-TR" sz="280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4624"/>
            <a:ext cx="8568952" cy="1143000"/>
          </a:xfrm>
          <a:noFill/>
        </p:spPr>
        <p:txBody>
          <a:bodyPr/>
          <a:lstStyle/>
          <a:p>
            <a:r>
              <a:rPr lang="tr-TR" sz="4000" b="1" dirty="0" smtClean="0">
                <a:solidFill>
                  <a:srgbClr val="CC0000"/>
                </a:solidFill>
              </a:rPr>
              <a:t>ZORUNLULUK</a:t>
            </a:r>
            <a:endParaRPr lang="tr-TR" sz="40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78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453157" y="2615587"/>
            <a:ext cx="4546848" cy="2724312"/>
          </a:xfrm>
        </p:spPr>
        <p:txBody>
          <a:bodyPr/>
          <a:lstStyle/>
          <a:p>
            <a:pPr marL="514350" indent="-514350" algn="l">
              <a:buFontTx/>
              <a:buAutoNum type="arabicPeriod"/>
              <a:defRPr/>
            </a:pPr>
            <a:r>
              <a:rPr lang="tr-TR" sz="2800" dirty="0" smtClean="0"/>
              <a:t>Öğrenci, </a:t>
            </a:r>
          </a:p>
          <a:p>
            <a:pPr marL="514350" indent="-514350" algn="l">
              <a:buFontTx/>
              <a:buAutoNum type="arabicPeriod"/>
              <a:defRPr/>
            </a:pPr>
            <a:r>
              <a:rPr lang="tr-TR" sz="2800" dirty="0" smtClean="0"/>
              <a:t>İstihdam sektörü, </a:t>
            </a:r>
          </a:p>
          <a:p>
            <a:pPr marL="514350" indent="-514350">
              <a:buFontTx/>
              <a:buAutoNum type="arabicPeriod"/>
              <a:defRPr/>
            </a:pPr>
            <a:r>
              <a:rPr lang="tr-TR" sz="2800" dirty="0" smtClean="0"/>
              <a:t>Öğretim elemanları, </a:t>
            </a:r>
          </a:p>
          <a:p>
            <a:pPr marL="514350" indent="-514350">
              <a:buFontTx/>
              <a:buAutoNum type="arabicPeriod"/>
              <a:defRPr/>
            </a:pPr>
            <a:r>
              <a:rPr lang="tr-TR" sz="2800" dirty="0" smtClean="0"/>
              <a:t>Toplum</a:t>
            </a:r>
            <a:endParaRPr lang="tr-TR" sz="2400" dirty="0" smtClean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tr-TR" sz="4000" b="1" dirty="0" smtClean="0">
                <a:solidFill>
                  <a:srgbClr val="CC0000"/>
                </a:solidFill>
              </a:rPr>
              <a:t>3+1 ve 7+1 EĞİTİM MODELİNİN YARARLARI</a:t>
            </a:r>
            <a:endParaRPr lang="tr-TR" sz="40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41325" y="1342447"/>
            <a:ext cx="8235131" cy="71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tr-TR" sz="2800" dirty="0" smtClean="0"/>
              <a:t>Modelin; dört ana gurup üzerinde yararları olacaktır.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402" y="1889268"/>
            <a:ext cx="3780519" cy="377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eşgen 9"/>
          <p:cNvSpPr/>
          <p:nvPr/>
        </p:nvSpPr>
        <p:spPr>
          <a:xfrm rot="16200000">
            <a:off x="6813487" y="2966540"/>
            <a:ext cx="2271600" cy="2146061"/>
          </a:xfrm>
          <a:prstGeom prst="homePlate">
            <a:avLst/>
          </a:prstGeom>
          <a:solidFill>
            <a:srgbClr val="C0000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Uyumlu öğrencilerin tespiti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11" name="Beşgen 10"/>
          <p:cNvSpPr/>
          <p:nvPr/>
        </p:nvSpPr>
        <p:spPr>
          <a:xfrm rot="16200000">
            <a:off x="4544455" y="2972982"/>
            <a:ext cx="2271600" cy="2160120"/>
          </a:xfrm>
          <a:prstGeom prst="homePlat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Üniversite ile İşbirliği</a:t>
            </a:r>
            <a:endParaRPr lang="tr-TR" sz="2400" b="1" dirty="0">
              <a:solidFill>
                <a:schemeClr val="bg1"/>
              </a:solidFill>
            </a:endParaRPr>
          </a:p>
        </p:txBody>
      </p:sp>
      <p:grpSp>
        <p:nvGrpSpPr>
          <p:cNvPr id="16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17" name="Resim 4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9" name="İçerik Yer Tutucusu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Beşgen 19"/>
          <p:cNvSpPr/>
          <p:nvPr/>
        </p:nvSpPr>
        <p:spPr>
          <a:xfrm rot="16200000">
            <a:off x="2199805" y="2992055"/>
            <a:ext cx="2271524" cy="2135645"/>
          </a:xfrm>
          <a:prstGeom prst="homePlate">
            <a:avLst/>
          </a:prstGeom>
          <a:solidFill>
            <a:srgbClr val="00B05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İş dünyasının ihtiyaçlarına uygun programlar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4" name="Beşgen 23"/>
          <p:cNvSpPr/>
          <p:nvPr/>
        </p:nvSpPr>
        <p:spPr>
          <a:xfrm rot="16200000">
            <a:off x="-20206" y="3051824"/>
            <a:ext cx="2271523" cy="2016104"/>
          </a:xfrm>
          <a:prstGeom prst="homePlate">
            <a:avLst/>
          </a:prstGeom>
          <a:solidFill>
            <a:srgbClr val="00B0F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Daha kısa sürede nitelikli eleman yetiştirmek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8" name="Beşgen 27"/>
          <p:cNvSpPr/>
          <p:nvPr/>
        </p:nvSpPr>
        <p:spPr>
          <a:xfrm rot="5400000">
            <a:off x="1209019" y="1159654"/>
            <a:ext cx="2337818" cy="2268000"/>
          </a:xfrm>
          <a:prstGeom prst="homePlate">
            <a:avLst/>
          </a:prstGeom>
          <a:solidFill>
            <a:schemeClr val="accent4">
              <a:lumMod val="75000"/>
            </a:schemeClr>
          </a:solidFill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İşe başlangıç eğitimi yükünden kurtulma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9" name="Beşgen 28"/>
          <p:cNvSpPr/>
          <p:nvPr/>
        </p:nvSpPr>
        <p:spPr>
          <a:xfrm rot="16200000">
            <a:off x="5797231" y="1159654"/>
            <a:ext cx="2337818" cy="2268000"/>
          </a:xfrm>
          <a:prstGeom prst="homePlate">
            <a:avLst/>
          </a:prstGeom>
          <a:solidFill>
            <a:schemeClr val="accent5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Hızlı adaptasyon 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sağlama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30" name="Köşeli Çift Ayraç 29"/>
          <p:cNvSpPr/>
          <p:nvPr/>
        </p:nvSpPr>
        <p:spPr>
          <a:xfrm rot="16200000">
            <a:off x="3865787" y="2083182"/>
            <a:ext cx="1368092" cy="122413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Aynı Yan Köşesi Kesik Dikdörtgen 35"/>
          <p:cNvSpPr/>
          <p:nvPr/>
        </p:nvSpPr>
        <p:spPr>
          <a:xfrm>
            <a:off x="77348" y="86754"/>
            <a:ext cx="8944970" cy="1008113"/>
          </a:xfrm>
          <a:prstGeom prst="snip2Same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C00000"/>
                </a:solidFill>
              </a:rPr>
              <a:t>İş dünyasına yararları</a:t>
            </a:r>
            <a:endParaRPr lang="tr-TR" sz="4000" b="1" dirty="0">
              <a:solidFill>
                <a:srgbClr val="C00000"/>
              </a:solidFill>
            </a:endParaRPr>
          </a:p>
        </p:txBody>
      </p:sp>
      <p:sp>
        <p:nvSpPr>
          <p:cNvPr id="21" name="Köşeli Çift Ayraç 20"/>
          <p:cNvSpPr/>
          <p:nvPr/>
        </p:nvSpPr>
        <p:spPr>
          <a:xfrm rot="16200000">
            <a:off x="4189823" y="2672945"/>
            <a:ext cx="720020" cy="1224136"/>
          </a:xfrm>
          <a:prstGeom prst="chevron">
            <a:avLst>
              <a:gd name="adj" fmla="val 808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46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eşgen 9"/>
          <p:cNvSpPr/>
          <p:nvPr/>
        </p:nvSpPr>
        <p:spPr>
          <a:xfrm rot="16200000">
            <a:off x="6813487" y="2966540"/>
            <a:ext cx="2271600" cy="2146061"/>
          </a:xfrm>
          <a:prstGeom prst="homePlate">
            <a:avLst/>
          </a:prstGeom>
          <a:solidFill>
            <a:srgbClr val="C0000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Yeteneklerinin farkına varma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11" name="Beşgen 10"/>
          <p:cNvSpPr/>
          <p:nvPr/>
        </p:nvSpPr>
        <p:spPr>
          <a:xfrm rot="16200000">
            <a:off x="4544455" y="2972982"/>
            <a:ext cx="2271600" cy="2160120"/>
          </a:xfrm>
          <a:prstGeom prst="homePlat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İş hayatının şartlarını daha erken öğrenme</a:t>
            </a:r>
            <a:endParaRPr lang="tr-TR" sz="2400" b="1" dirty="0">
              <a:solidFill>
                <a:schemeClr val="bg1"/>
              </a:solidFill>
            </a:endParaRPr>
          </a:p>
        </p:txBody>
      </p:sp>
      <p:grpSp>
        <p:nvGrpSpPr>
          <p:cNvPr id="16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17" name="Resim 4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9" name="İçerik Yer Tutucusu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Beşgen 19"/>
          <p:cNvSpPr/>
          <p:nvPr/>
        </p:nvSpPr>
        <p:spPr>
          <a:xfrm rot="16200000">
            <a:off x="2199805" y="2992055"/>
            <a:ext cx="2271524" cy="2135645"/>
          </a:xfrm>
          <a:prstGeom prst="homePlate">
            <a:avLst/>
          </a:prstGeom>
          <a:solidFill>
            <a:srgbClr val="00B05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Takım </a:t>
            </a:r>
            <a:r>
              <a:rPr lang="tr-TR" sz="2400" b="1" dirty="0">
                <a:solidFill>
                  <a:schemeClr val="bg1"/>
                </a:solidFill>
              </a:rPr>
              <a:t>çalışması ve sorumluluk bilinci</a:t>
            </a: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4" name="Beşgen 23"/>
          <p:cNvSpPr/>
          <p:nvPr/>
        </p:nvSpPr>
        <p:spPr>
          <a:xfrm rot="16200000">
            <a:off x="-20206" y="3051824"/>
            <a:ext cx="2271523" cy="2016104"/>
          </a:xfrm>
          <a:prstGeom prst="homePlate">
            <a:avLst/>
          </a:prstGeom>
          <a:solidFill>
            <a:srgbClr val="00B0F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Uygulama </a:t>
            </a:r>
            <a:r>
              <a:rPr lang="tr-TR" sz="2400" b="1" dirty="0">
                <a:solidFill>
                  <a:schemeClr val="bg1"/>
                </a:solidFill>
              </a:rPr>
              <a:t>becerisine sahip </a:t>
            </a:r>
            <a:r>
              <a:rPr lang="tr-TR" sz="2400" b="1" dirty="0" smtClean="0">
                <a:solidFill>
                  <a:schemeClr val="bg1"/>
                </a:solidFill>
              </a:rPr>
              <a:t>olma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9" name="Beşgen 28"/>
          <p:cNvSpPr/>
          <p:nvPr/>
        </p:nvSpPr>
        <p:spPr>
          <a:xfrm rot="16200000">
            <a:off x="5797231" y="1159654"/>
            <a:ext cx="2337818" cy="2268000"/>
          </a:xfrm>
          <a:prstGeom prst="homePlate">
            <a:avLst/>
          </a:prstGeom>
          <a:solidFill>
            <a:schemeClr val="accent5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r>
              <a:rPr lang="tr-TR" sz="2400" b="1" dirty="0">
                <a:solidFill>
                  <a:schemeClr val="bg1"/>
                </a:solidFill>
              </a:rPr>
              <a:t>Kariyer planlaması ve hedeflere daha erken ulaşma</a:t>
            </a:r>
          </a:p>
        </p:txBody>
      </p:sp>
      <p:sp>
        <p:nvSpPr>
          <p:cNvPr id="30" name="Köşeli Çift Ayraç 29"/>
          <p:cNvSpPr/>
          <p:nvPr/>
        </p:nvSpPr>
        <p:spPr>
          <a:xfrm rot="16200000">
            <a:off x="3865787" y="2083182"/>
            <a:ext cx="1368092" cy="122413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Aynı Yan Köşesi Kesik Dikdörtgen 35"/>
          <p:cNvSpPr/>
          <p:nvPr/>
        </p:nvSpPr>
        <p:spPr>
          <a:xfrm>
            <a:off x="77348" y="86754"/>
            <a:ext cx="8944970" cy="1008113"/>
          </a:xfrm>
          <a:prstGeom prst="snip2Same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C00000"/>
                </a:solidFill>
              </a:rPr>
              <a:t>Öğrenciye yararları</a:t>
            </a:r>
            <a:endParaRPr lang="tr-TR" sz="4000" b="1" dirty="0">
              <a:solidFill>
                <a:srgbClr val="C00000"/>
              </a:solidFill>
            </a:endParaRPr>
          </a:p>
        </p:txBody>
      </p:sp>
      <p:sp>
        <p:nvSpPr>
          <p:cNvPr id="21" name="Köşeli Çift Ayraç 20"/>
          <p:cNvSpPr/>
          <p:nvPr/>
        </p:nvSpPr>
        <p:spPr>
          <a:xfrm rot="16200000">
            <a:off x="4189823" y="2672945"/>
            <a:ext cx="720020" cy="1224136"/>
          </a:xfrm>
          <a:prstGeom prst="chevron">
            <a:avLst>
              <a:gd name="adj" fmla="val 808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Beşgen 14"/>
          <p:cNvSpPr/>
          <p:nvPr/>
        </p:nvSpPr>
        <p:spPr>
          <a:xfrm rot="16200000">
            <a:off x="1209019" y="1159654"/>
            <a:ext cx="2337818" cy="2268000"/>
          </a:xfrm>
          <a:prstGeom prst="homePlate">
            <a:avLst/>
          </a:prstGeom>
          <a:solidFill>
            <a:schemeClr val="accent4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Daha kolay iş bulma imkanı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78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17" name="Resim 4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9" name="İçerik Yer Tutucusu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Beşgen 19"/>
          <p:cNvSpPr/>
          <p:nvPr/>
        </p:nvSpPr>
        <p:spPr>
          <a:xfrm rot="16200000" flipH="1">
            <a:off x="4342341" y="1700919"/>
            <a:ext cx="2448273" cy="2016000"/>
          </a:xfrm>
          <a:prstGeom prst="homePlate">
            <a:avLst/>
          </a:prstGeom>
          <a:solidFill>
            <a:srgbClr val="00B05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İş </a:t>
            </a:r>
            <a:r>
              <a:rPr lang="tr-TR" sz="2400" b="1" dirty="0">
                <a:solidFill>
                  <a:schemeClr val="bg1"/>
                </a:solidFill>
              </a:rPr>
              <a:t>dünyası ile kaynaşma</a:t>
            </a: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4" name="Beşgen 23"/>
          <p:cNvSpPr/>
          <p:nvPr/>
        </p:nvSpPr>
        <p:spPr>
          <a:xfrm rot="16200000" flipH="1">
            <a:off x="2236605" y="1700868"/>
            <a:ext cx="2448271" cy="2016104"/>
          </a:xfrm>
          <a:prstGeom prst="homePlate">
            <a:avLst/>
          </a:prstGeom>
          <a:solidFill>
            <a:srgbClr val="00B0F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Ortak AR-GE çalışmaları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9" name="Beşgen 28"/>
          <p:cNvSpPr/>
          <p:nvPr/>
        </p:nvSpPr>
        <p:spPr>
          <a:xfrm rot="16200000">
            <a:off x="5953094" y="2918522"/>
            <a:ext cx="2337818" cy="3070800"/>
          </a:xfrm>
          <a:prstGeom prst="homePlate">
            <a:avLst/>
          </a:prstGeom>
          <a:solidFill>
            <a:schemeClr val="accent5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İş dünyasının sorunlarına birlikte çözüm üretme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30" name="Köşeli Çift Ayraç 29"/>
          <p:cNvSpPr/>
          <p:nvPr/>
        </p:nvSpPr>
        <p:spPr>
          <a:xfrm rot="16200000">
            <a:off x="3865787" y="3517818"/>
            <a:ext cx="1368092" cy="122413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Aynı Yan Köşesi Kesik Dikdörtgen 35"/>
          <p:cNvSpPr/>
          <p:nvPr/>
        </p:nvSpPr>
        <p:spPr>
          <a:xfrm>
            <a:off x="77348" y="86754"/>
            <a:ext cx="8944970" cy="1008113"/>
          </a:xfrm>
          <a:prstGeom prst="snip2Same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C00000"/>
                </a:solidFill>
              </a:rPr>
              <a:t>Üniversiteye yararları</a:t>
            </a:r>
            <a:endParaRPr lang="tr-TR" sz="4000" b="1" dirty="0">
              <a:solidFill>
                <a:srgbClr val="C00000"/>
              </a:solidFill>
            </a:endParaRPr>
          </a:p>
        </p:txBody>
      </p:sp>
      <p:sp>
        <p:nvSpPr>
          <p:cNvPr id="21" name="Köşeli Çift Ayraç 20"/>
          <p:cNvSpPr/>
          <p:nvPr/>
        </p:nvSpPr>
        <p:spPr>
          <a:xfrm rot="16200000">
            <a:off x="4189823" y="4201865"/>
            <a:ext cx="720020" cy="1224136"/>
          </a:xfrm>
          <a:prstGeom prst="chevron">
            <a:avLst>
              <a:gd name="adj" fmla="val 808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Beşgen 14"/>
          <p:cNvSpPr/>
          <p:nvPr/>
        </p:nvSpPr>
        <p:spPr>
          <a:xfrm rot="16200000">
            <a:off x="737642" y="2918622"/>
            <a:ext cx="2337818" cy="3070603"/>
          </a:xfrm>
          <a:prstGeom prst="homePlate">
            <a:avLst/>
          </a:prstGeom>
          <a:solidFill>
            <a:schemeClr val="accent4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Mezun </a:t>
            </a:r>
            <a:r>
              <a:rPr lang="tr-TR" sz="2400" b="1" dirty="0">
                <a:solidFill>
                  <a:schemeClr val="bg1"/>
                </a:solidFill>
              </a:rPr>
              <a:t>ettiği öğrencilerin başarısı ile birlikte tercih edilen bir Üniversite olma</a:t>
            </a: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40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17" name="Resim 4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9" name="İçerik Yer Tutucusu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Beşgen 19"/>
          <p:cNvSpPr/>
          <p:nvPr/>
        </p:nvSpPr>
        <p:spPr>
          <a:xfrm rot="16200000" flipH="1">
            <a:off x="4342341" y="1700919"/>
            <a:ext cx="2448273" cy="2016000"/>
          </a:xfrm>
          <a:prstGeom prst="homePlate">
            <a:avLst/>
          </a:prstGeom>
          <a:solidFill>
            <a:srgbClr val="00B05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Toplumsal sorunlara çözümler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4" name="Beşgen 23"/>
          <p:cNvSpPr/>
          <p:nvPr/>
        </p:nvSpPr>
        <p:spPr>
          <a:xfrm rot="16200000" flipH="1">
            <a:off x="2236605" y="1700868"/>
            <a:ext cx="2448271" cy="2016104"/>
          </a:xfrm>
          <a:prstGeom prst="homePlate">
            <a:avLst/>
          </a:prstGeom>
          <a:solidFill>
            <a:srgbClr val="00B0F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Güçlü aileler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29" name="Beşgen 28"/>
          <p:cNvSpPr/>
          <p:nvPr/>
        </p:nvSpPr>
        <p:spPr>
          <a:xfrm rot="16200000">
            <a:off x="5953094" y="2918522"/>
            <a:ext cx="2337818" cy="3070800"/>
          </a:xfrm>
          <a:prstGeom prst="homePlate">
            <a:avLst/>
          </a:prstGeom>
          <a:solidFill>
            <a:schemeClr val="accent5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Toplum ve üniversite işbirliği</a:t>
            </a:r>
            <a:endParaRPr lang="tr-TR" sz="2400" b="1" dirty="0">
              <a:solidFill>
                <a:schemeClr val="bg1"/>
              </a:solidFill>
            </a:endParaRPr>
          </a:p>
        </p:txBody>
      </p:sp>
      <p:sp>
        <p:nvSpPr>
          <p:cNvPr id="30" name="Köşeli Çift Ayraç 29"/>
          <p:cNvSpPr/>
          <p:nvPr/>
        </p:nvSpPr>
        <p:spPr>
          <a:xfrm rot="16200000">
            <a:off x="3865787" y="3517818"/>
            <a:ext cx="1368092" cy="122413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Aynı Yan Köşesi Kesik Dikdörtgen 35"/>
          <p:cNvSpPr/>
          <p:nvPr/>
        </p:nvSpPr>
        <p:spPr>
          <a:xfrm>
            <a:off x="77348" y="86754"/>
            <a:ext cx="8944970" cy="1008113"/>
          </a:xfrm>
          <a:prstGeom prst="snip2Same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C00000"/>
                </a:solidFill>
              </a:rPr>
              <a:t>Topluma yararları</a:t>
            </a:r>
            <a:endParaRPr lang="tr-TR" sz="4000" b="1" dirty="0">
              <a:solidFill>
                <a:srgbClr val="C00000"/>
              </a:solidFill>
            </a:endParaRPr>
          </a:p>
        </p:txBody>
      </p:sp>
      <p:sp>
        <p:nvSpPr>
          <p:cNvPr id="21" name="Köşeli Çift Ayraç 20"/>
          <p:cNvSpPr/>
          <p:nvPr/>
        </p:nvSpPr>
        <p:spPr>
          <a:xfrm rot="16200000">
            <a:off x="4189823" y="4201865"/>
            <a:ext cx="720020" cy="1224136"/>
          </a:xfrm>
          <a:prstGeom prst="chevron">
            <a:avLst>
              <a:gd name="adj" fmla="val 808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Beşgen 14"/>
          <p:cNvSpPr/>
          <p:nvPr/>
        </p:nvSpPr>
        <p:spPr>
          <a:xfrm rot="16200000">
            <a:off x="737642" y="2918622"/>
            <a:ext cx="2337818" cy="3070603"/>
          </a:xfrm>
          <a:prstGeom prst="homePlate">
            <a:avLst/>
          </a:prstGeom>
          <a:solidFill>
            <a:schemeClr val="accent4">
              <a:lumMod val="75000"/>
            </a:schemeClr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endParaRPr lang="tr-TR" sz="24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İşsizlik oranının düşmesi ve ülke kalkınması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endParaRPr lang="tr-T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42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Beşgen 4"/>
          <p:cNvSpPr/>
          <p:nvPr/>
        </p:nvSpPr>
        <p:spPr>
          <a:xfrm rot="5400000">
            <a:off x="353832" y="770830"/>
            <a:ext cx="1623940" cy="2124237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indent="0" algn="ctr"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Uygulama</a:t>
            </a:r>
          </a:p>
          <a:p>
            <a:pPr marL="0" indent="0" algn="ctr"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Dönemi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9" name="Beşgen 18"/>
          <p:cNvSpPr/>
          <p:nvPr/>
        </p:nvSpPr>
        <p:spPr>
          <a:xfrm rot="5400000">
            <a:off x="2624551" y="770831"/>
            <a:ext cx="1623940" cy="2124237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Ön Şart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0" name="Beşgen 19"/>
          <p:cNvSpPr/>
          <p:nvPr/>
        </p:nvSpPr>
        <p:spPr>
          <a:xfrm rot="5400000">
            <a:off x="4882982" y="770832"/>
            <a:ext cx="1623940" cy="2124237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Öncelikler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1" name="Beşgen 20"/>
          <p:cNvSpPr/>
          <p:nvPr/>
        </p:nvSpPr>
        <p:spPr>
          <a:xfrm rot="5400000">
            <a:off x="7162407" y="770829"/>
            <a:ext cx="1623940" cy="2124237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Süre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4" name="Katlanmış Nesne 13"/>
          <p:cNvSpPr/>
          <p:nvPr/>
        </p:nvSpPr>
        <p:spPr>
          <a:xfrm>
            <a:off x="103683" y="2676918"/>
            <a:ext cx="2124238" cy="2840313"/>
          </a:xfrm>
          <a:prstGeom prst="foldedCorner">
            <a:avLst/>
          </a:prstGeom>
          <a:solidFill>
            <a:srgbClr val="FF8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u="sng" dirty="0" smtClean="0">
                <a:solidFill>
                  <a:schemeClr val="tx1"/>
                </a:solidFill>
              </a:rPr>
              <a:t>MYO</a:t>
            </a:r>
            <a:endParaRPr lang="tr-TR" sz="2400" b="1" u="sng" dirty="0">
              <a:solidFill>
                <a:schemeClr val="tx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3. ve 4. yy</a:t>
            </a:r>
          </a:p>
          <a:p>
            <a:pPr algn="ctr"/>
            <a:endParaRPr lang="tr-TR" sz="2400" b="1" dirty="0">
              <a:solidFill>
                <a:schemeClr val="tx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Teknoloji </a:t>
            </a:r>
            <a:r>
              <a:rPr lang="tr-TR" sz="2400" b="1" u="sng" dirty="0" smtClean="0">
                <a:solidFill>
                  <a:schemeClr val="tx1"/>
                </a:solidFill>
              </a:rPr>
              <a:t>Fakültesi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7. ve 8. yy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29" name="Katlanmış Nesne 28"/>
          <p:cNvSpPr/>
          <p:nvPr/>
        </p:nvSpPr>
        <p:spPr>
          <a:xfrm>
            <a:off x="2374402" y="2676918"/>
            <a:ext cx="2124238" cy="2840313"/>
          </a:xfrm>
          <a:prstGeom prst="foldedCorner">
            <a:avLst/>
          </a:prstGeom>
          <a:solidFill>
            <a:srgbClr val="FFC7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1,8 Not Ortalaması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31" name="Katlanmış Nesne 30"/>
          <p:cNvSpPr/>
          <p:nvPr/>
        </p:nvSpPr>
        <p:spPr>
          <a:xfrm>
            <a:off x="4632833" y="2676918"/>
            <a:ext cx="2124238" cy="2840313"/>
          </a:xfrm>
          <a:prstGeom prst="foldedCorner">
            <a:avLst/>
          </a:prstGeom>
          <a:solidFill>
            <a:srgbClr val="AEC5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chemeClr val="tx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Firma </a:t>
            </a:r>
            <a:r>
              <a:rPr lang="tr-TR" sz="2400" b="1" dirty="0">
                <a:solidFill>
                  <a:schemeClr val="tx1"/>
                </a:solidFill>
              </a:rPr>
              <a:t>Talebi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Güven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Ücret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Yemek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</a:rPr>
              <a:t>Servis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Öğrenci </a:t>
            </a:r>
            <a:r>
              <a:rPr lang="tr-TR" sz="2400" b="1" dirty="0">
                <a:solidFill>
                  <a:schemeClr val="tx1"/>
                </a:solidFill>
              </a:rPr>
              <a:t>tercihi</a:t>
            </a:r>
          </a:p>
        </p:txBody>
      </p:sp>
      <p:sp>
        <p:nvSpPr>
          <p:cNvPr id="32" name="Katlanmış Nesne 31"/>
          <p:cNvSpPr/>
          <p:nvPr/>
        </p:nvSpPr>
        <p:spPr>
          <a:xfrm>
            <a:off x="6903552" y="2676918"/>
            <a:ext cx="2124238" cy="2840313"/>
          </a:xfrm>
          <a:prstGeom prst="foldedCorner">
            <a:avLst/>
          </a:prstGeom>
          <a:solidFill>
            <a:srgbClr val="79FF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chemeClr val="tx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16 Hafta</a:t>
            </a:r>
          </a:p>
          <a:p>
            <a:pPr algn="ctr"/>
            <a:endParaRPr lang="tr-TR" sz="2400" b="1" dirty="0">
              <a:solidFill>
                <a:schemeClr val="tx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Tam Zamanlı</a:t>
            </a:r>
          </a:p>
          <a:p>
            <a:pPr algn="ctr"/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33" name="Aynı Yan Köşesi Kesik Dikdörtgen 32"/>
          <p:cNvSpPr/>
          <p:nvPr/>
        </p:nvSpPr>
        <p:spPr>
          <a:xfrm>
            <a:off x="91526" y="156883"/>
            <a:ext cx="8944970" cy="679829"/>
          </a:xfrm>
          <a:prstGeom prst="snip2Same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C00000"/>
                </a:solidFill>
              </a:rPr>
              <a:t>Modelin İşleyişi</a:t>
            </a:r>
            <a:endParaRPr lang="tr-TR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Beşgen 4"/>
          <p:cNvSpPr/>
          <p:nvPr/>
        </p:nvSpPr>
        <p:spPr>
          <a:xfrm rot="5400000">
            <a:off x="353832" y="770830"/>
            <a:ext cx="1623940" cy="2124237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indent="0" algn="ctr">
              <a:buNone/>
            </a:pPr>
            <a:r>
              <a:rPr lang="tr-TR" sz="2500" b="1" dirty="0" smtClean="0">
                <a:solidFill>
                  <a:schemeClr val="bg1"/>
                </a:solidFill>
              </a:rPr>
              <a:t>Değerlendirme</a:t>
            </a:r>
            <a:endParaRPr lang="tr-TR" sz="2500" b="1" dirty="0">
              <a:solidFill>
                <a:schemeClr val="bg1"/>
              </a:solidFill>
            </a:endParaRPr>
          </a:p>
        </p:txBody>
      </p:sp>
      <p:sp>
        <p:nvSpPr>
          <p:cNvPr id="19" name="Beşgen 18"/>
          <p:cNvSpPr/>
          <p:nvPr/>
        </p:nvSpPr>
        <p:spPr>
          <a:xfrm rot="5400000">
            <a:off x="2624551" y="770831"/>
            <a:ext cx="1623940" cy="2124237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indent="0" algn="ctr"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Sigorta</a:t>
            </a:r>
          </a:p>
          <a:p>
            <a:pPr marL="0" indent="0" algn="ctr"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Primi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0" name="Beşgen 19"/>
          <p:cNvSpPr/>
          <p:nvPr/>
        </p:nvSpPr>
        <p:spPr>
          <a:xfrm rot="5400000">
            <a:off x="4882982" y="770832"/>
            <a:ext cx="1623940" cy="2124237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Ücret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1" name="Beşgen 20"/>
          <p:cNvSpPr/>
          <p:nvPr/>
        </p:nvSpPr>
        <p:spPr>
          <a:xfrm rot="5400000">
            <a:off x="7162407" y="770829"/>
            <a:ext cx="1623940" cy="2124237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Takip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4" name="Katlanmış Nesne 13"/>
          <p:cNvSpPr/>
          <p:nvPr/>
        </p:nvSpPr>
        <p:spPr>
          <a:xfrm>
            <a:off x="103683" y="2676918"/>
            <a:ext cx="2124238" cy="2840313"/>
          </a:xfrm>
          <a:prstGeom prst="foldedCorner">
            <a:avLst/>
          </a:prstGeom>
          <a:solidFill>
            <a:srgbClr val="FF8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1200" b="1" dirty="0" smtClean="0">
              <a:solidFill>
                <a:schemeClr val="tx1"/>
              </a:solidFill>
            </a:endParaRPr>
          </a:p>
          <a:p>
            <a:r>
              <a:rPr lang="tr-TR" sz="2400" b="1" dirty="0" smtClean="0">
                <a:solidFill>
                  <a:schemeClr val="tx1"/>
                </a:solidFill>
              </a:rPr>
              <a:t>Başarılı (YT)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Başarısız (YZ)</a:t>
            </a:r>
          </a:p>
          <a:p>
            <a:endParaRPr lang="tr-TR" sz="2400" b="1" dirty="0">
              <a:solidFill>
                <a:schemeClr val="tx1"/>
              </a:solidFill>
            </a:endParaRPr>
          </a:p>
          <a:p>
            <a:r>
              <a:rPr lang="tr-TR" sz="1600" b="1" dirty="0" smtClean="0">
                <a:solidFill>
                  <a:schemeClr val="tx1"/>
                </a:solidFill>
              </a:rPr>
              <a:t>(100 üzerinden 65 almak gerekmektedir. </a:t>
            </a:r>
          </a:p>
          <a:p>
            <a:endParaRPr lang="tr-TR" sz="1600" b="1" dirty="0">
              <a:solidFill>
                <a:schemeClr val="tx1"/>
              </a:solidFill>
            </a:endParaRPr>
          </a:p>
          <a:p>
            <a:r>
              <a:rPr lang="tr-TR" sz="1600" b="1" dirty="0" smtClean="0">
                <a:solidFill>
                  <a:schemeClr val="tx1"/>
                </a:solidFill>
              </a:rPr>
              <a:t>Notlar işletme yetkilisi ile ortak belirlenecektir)</a:t>
            </a:r>
          </a:p>
        </p:txBody>
      </p:sp>
      <p:sp>
        <p:nvSpPr>
          <p:cNvPr id="29" name="Katlanmış Nesne 28"/>
          <p:cNvSpPr/>
          <p:nvPr/>
        </p:nvSpPr>
        <p:spPr>
          <a:xfrm>
            <a:off x="2374402" y="2676918"/>
            <a:ext cx="2124238" cy="2840313"/>
          </a:xfrm>
          <a:prstGeom prst="foldedCorner">
            <a:avLst/>
          </a:prstGeom>
          <a:solidFill>
            <a:srgbClr val="FFC7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Sakarya Üniversitesi tarafından</a:t>
            </a:r>
          </a:p>
          <a:p>
            <a:pPr algn="ctr"/>
            <a:endParaRPr lang="tr-TR" sz="2400" b="1" dirty="0">
              <a:solidFill>
                <a:schemeClr val="tx1"/>
              </a:solidFill>
            </a:endParaRPr>
          </a:p>
          <a:p>
            <a:pPr algn="ctr"/>
            <a:r>
              <a:rPr lang="tr-TR" sz="1600" b="1" dirty="0" smtClean="0">
                <a:solidFill>
                  <a:schemeClr val="tx1"/>
                </a:solidFill>
              </a:rPr>
              <a:t>(kaza ve meslek hastalıkları)</a:t>
            </a:r>
            <a:endParaRPr lang="tr-TR" sz="1600" b="1" dirty="0">
              <a:solidFill>
                <a:schemeClr val="tx1"/>
              </a:solidFill>
            </a:endParaRPr>
          </a:p>
        </p:txBody>
      </p:sp>
      <p:sp>
        <p:nvSpPr>
          <p:cNvPr id="31" name="Katlanmış Nesne 30"/>
          <p:cNvSpPr/>
          <p:nvPr/>
        </p:nvSpPr>
        <p:spPr>
          <a:xfrm>
            <a:off x="4632833" y="2676918"/>
            <a:ext cx="2124238" cy="2840313"/>
          </a:xfrm>
          <a:prstGeom prst="foldedCorner">
            <a:avLst/>
          </a:prstGeom>
          <a:solidFill>
            <a:srgbClr val="AEC5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chemeClr val="tx1"/>
              </a:solidFill>
            </a:endParaRP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Asgari ücret üzerinden;</a:t>
            </a:r>
          </a:p>
          <a:p>
            <a:pPr algn="ctr"/>
            <a:endParaRPr lang="tr-TR" sz="2400" b="1" dirty="0">
              <a:solidFill>
                <a:schemeClr val="tx1"/>
              </a:solidFill>
            </a:endParaRPr>
          </a:p>
          <a:p>
            <a:pPr algn="ctr"/>
            <a:r>
              <a:rPr lang="tr-TR" sz="1600" b="1" dirty="0" smtClean="0">
                <a:solidFill>
                  <a:schemeClr val="tx1"/>
                </a:solidFill>
              </a:rPr>
              <a:t>(20 ve üzeri personel çalıştıran işyerlerinde %30, 20’den az olan yerlerde %15’inden aşağı)</a:t>
            </a:r>
            <a:endParaRPr lang="tr-TR" sz="1600" b="1" dirty="0">
              <a:solidFill>
                <a:schemeClr val="tx1"/>
              </a:solidFill>
            </a:endParaRPr>
          </a:p>
        </p:txBody>
      </p:sp>
      <p:sp>
        <p:nvSpPr>
          <p:cNvPr id="32" name="Katlanmış Nesne 31"/>
          <p:cNvSpPr/>
          <p:nvPr/>
        </p:nvSpPr>
        <p:spPr>
          <a:xfrm>
            <a:off x="6903552" y="2676918"/>
            <a:ext cx="2124238" cy="2840313"/>
          </a:xfrm>
          <a:prstGeom prst="foldedCorner">
            <a:avLst/>
          </a:prstGeom>
          <a:solidFill>
            <a:srgbClr val="79FF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chemeClr val="tx1"/>
              </a:solidFill>
            </a:endParaRP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Sorumlu Öğretim Elemanı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İşyeri Eğitimi Sorumlusu</a:t>
            </a:r>
          </a:p>
          <a:p>
            <a:pPr algn="ctr"/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33" name="Aynı Yan Köşesi Kesik Dikdörtgen 32"/>
          <p:cNvSpPr/>
          <p:nvPr/>
        </p:nvSpPr>
        <p:spPr>
          <a:xfrm>
            <a:off x="91526" y="156883"/>
            <a:ext cx="8944970" cy="679829"/>
          </a:xfrm>
          <a:prstGeom prst="snip2Same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C00000"/>
                </a:solidFill>
              </a:rPr>
              <a:t>Modelin İşleyişi</a:t>
            </a:r>
            <a:endParaRPr lang="tr-TR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22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484783"/>
            <a:ext cx="8517632" cy="4234979"/>
          </a:xfrm>
        </p:spPr>
        <p:txBody>
          <a:bodyPr/>
          <a:lstStyle/>
          <a:p>
            <a:pPr algn="just">
              <a:buNone/>
            </a:pPr>
            <a:r>
              <a:rPr lang="tr-TR" sz="2400" dirty="0" smtClean="0"/>
              <a:t>	</a:t>
            </a:r>
            <a:r>
              <a:rPr lang="tr-TR" sz="2400" dirty="0"/>
              <a:t/>
            </a:r>
            <a:br>
              <a:rPr lang="tr-TR" sz="2400" dirty="0"/>
            </a:br>
            <a:endParaRPr lang="tr-TR" sz="2400" dirty="0"/>
          </a:p>
          <a:p>
            <a:pPr marL="0" indent="0" algn="just">
              <a:buNone/>
            </a:pPr>
            <a:endParaRPr lang="tr-TR" sz="240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87524" y="116632"/>
            <a:ext cx="8568952" cy="1080120"/>
          </a:xfrm>
          <a:noFill/>
        </p:spPr>
        <p:txBody>
          <a:bodyPr/>
          <a:lstStyle/>
          <a:p>
            <a:r>
              <a:rPr lang="tr-TR" sz="4000" b="1" dirty="0" smtClean="0">
                <a:solidFill>
                  <a:srgbClr val="CC0000"/>
                </a:solidFill>
              </a:rPr>
              <a:t>ÖĞRENCİ YERLEŞTİRMELERİ</a:t>
            </a:r>
            <a:endParaRPr lang="tr-TR" sz="40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879070"/>
              </p:ext>
            </p:extLst>
          </p:nvPr>
        </p:nvGraphicFramePr>
        <p:xfrm>
          <a:off x="-1" y="2436886"/>
          <a:ext cx="9180513" cy="15681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6926"/>
                <a:gridCol w="3193519"/>
                <a:gridCol w="3240068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 smtClean="0">
                          <a:effectLst/>
                        </a:rPr>
                        <a:t>Kayıtlı </a:t>
                      </a:r>
                      <a:r>
                        <a:rPr lang="tr-TR" sz="2400" dirty="0">
                          <a:effectLst/>
                        </a:rPr>
                        <a:t>Firma </a:t>
                      </a:r>
                      <a:r>
                        <a:rPr lang="tr-TR" sz="2400" dirty="0" smtClean="0">
                          <a:effectLst/>
                        </a:rPr>
                        <a:t>Sayısı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effectLst/>
                        </a:rPr>
                        <a:t>Yerleşen Öğrenci Sayısı</a:t>
                      </a:r>
                      <a:endParaRPr lang="tr-TR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(MYO)</a:t>
                      </a:r>
                      <a:endParaRPr lang="tr-TR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effectLst/>
                        </a:rPr>
                        <a:t>Yerleşen Öğrenci Sayısı</a:t>
                      </a:r>
                      <a:endParaRPr lang="tr-TR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(Fakülte)</a:t>
                      </a:r>
                      <a:endParaRPr lang="tr-TR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2998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6337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91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633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-1" y="-18256"/>
            <a:ext cx="9136063" cy="70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r-TR" sz="36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Öğrenci Memnuniyet Anketi</a:t>
            </a:r>
            <a:endParaRPr lang="tr-TR" sz="36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pSp>
        <p:nvGrpSpPr>
          <p:cNvPr id="14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15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7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8 Metin kutusu"/>
          <p:cNvSpPr txBox="1"/>
          <p:nvPr/>
        </p:nvSpPr>
        <p:spPr>
          <a:xfrm>
            <a:off x="12229" y="334093"/>
            <a:ext cx="1728000" cy="6191251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3+1 EĞİTİM MODELİ İLE  İLGİLİ SORULAR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000" b="1" i="0" u="none" strike="noStrike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3+1 Eğitim Modeli beklentilerimi karşılamıştır.</a:t>
            </a:r>
          </a:p>
          <a:p>
            <a:pPr marL="0" marR="0" indent="-252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2.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Mesleki uygulamaya öngörülen sürede başladım.</a:t>
            </a:r>
            <a:r>
              <a:rPr lang="tr-TR" sz="1000" dirty="0"/>
              <a:t> </a:t>
            </a:r>
          </a:p>
          <a:p>
            <a:pPr marL="0" marR="0" indent="-252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3.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3+1 Eğitim Modeli hakkında yeterli bilgilendirme yapılmıştır.</a:t>
            </a:r>
            <a:r>
              <a:rPr lang="tr-TR" sz="1000" dirty="0"/>
              <a:t> </a:t>
            </a:r>
          </a:p>
          <a:p>
            <a:pPr marL="0" marR="0" indent="-252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4.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Mesleki uygulamalarla ilgili duyurulardan zamanında haberdar olmaktayım.</a:t>
            </a:r>
            <a:r>
              <a:rPr lang="tr-TR" sz="1000" dirty="0"/>
              <a:t> </a:t>
            </a:r>
          </a:p>
          <a:p>
            <a:pPr marL="0" marR="0" indent="-252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5.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Mesleki uygulama ile ilgili, birimimle kolaylıkla iletişim sağlayabilmekteyim.</a:t>
            </a:r>
          </a:p>
          <a:p>
            <a:pPr marL="0" marR="0" indent="-252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6.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Mesleki Uygulamalar Raporu Yazım Kılavuzu açık ve anlaşılır değildir.</a:t>
            </a:r>
            <a:r>
              <a:rPr lang="tr-TR" sz="1000" dirty="0"/>
              <a:t> 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000" dirty="0"/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000" dirty="0"/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İŞ YERİYLE İLGİLİ SORULAR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000" dirty="0"/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7.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Yerleştirildiğim işyeri, öğrenim gördüğüm alanla ilgilidir. 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8.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Mesleki uygulama yaptığım işyeri, mesleki becerilerimi geliştirmiştir. 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9.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Mesleki uygulama esnasında genellikle alanımla ilgili görevler yaptım. 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10.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İşyerinin sunduğu imkânlar (servis-yemek-ücret vb.) yeterlidir. </a:t>
            </a:r>
          </a:p>
        </p:txBody>
      </p:sp>
      <p:sp>
        <p:nvSpPr>
          <p:cNvPr id="22" name="11 Metin kutusu"/>
          <p:cNvSpPr txBox="1"/>
          <p:nvPr/>
        </p:nvSpPr>
        <p:spPr>
          <a:xfrm>
            <a:off x="7380504" y="690471"/>
            <a:ext cx="1728000" cy="4970777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İŞ YERİYLE İLGİLİ SORULAR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000" dirty="0"/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11.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İş yeri, İş Güvenliği ve İşçi sağlığı açısından uygun şartlara sahiptir.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12.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İşyerinin, çalışma performansımı adil olarak değerlendirdiğini düşünüyorum. 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13.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İşyeri personelinin iletişim ve yaklaşımlarından memnunum.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14.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Mezuniyet sonrası, mesleki uygulama yaptığım işyerinde çalışmak isterim. 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15.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Mesleki uygulama, kariyer planlamamda etkili olmuştur. 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000" b="0" i="0" u="none" strike="noStrike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000" b="1" i="0" u="none" strike="noStrike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ÖĞRETİM ELEMANIYLA İLGİLİ SORULAR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000" b="1" i="0" u="none" strike="noStrike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16.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Sorumlu öğretim elemanı ile iletişimimiz yeterlidir.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17.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Sorumlu öğretim elemanı, karşılaşılan problemlerin giderilmesinde etkilidir.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18.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Öğretim elemanı, çalışma performansımı adil olarak değerlendirmiştir.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19.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Sorumlu öğretim elemanının işyeri ziyareti sayısı yeterlidir.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000" b="1" i="0" u="none" strike="noStrike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55" y="620688"/>
            <a:ext cx="4781550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Metin kutusu 22"/>
          <p:cNvSpPr txBox="1"/>
          <p:nvPr/>
        </p:nvSpPr>
        <p:spPr>
          <a:xfrm>
            <a:off x="107504" y="610018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C00000"/>
                </a:solidFill>
              </a:rPr>
              <a:t>Memnuniyet  % 82,59</a:t>
            </a:r>
            <a:endParaRPr lang="tr-TR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02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64"/>
          <a:stretch/>
        </p:blipFill>
        <p:spPr>
          <a:xfrm>
            <a:off x="-49686" y="0"/>
            <a:ext cx="5845664" cy="5719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87" y="0"/>
            <a:ext cx="3481601" cy="1551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satso sa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88" y="1412776"/>
            <a:ext cx="6963200" cy="4306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49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5"/>
    </mc:Choice>
    <mc:Fallback xmlns="">
      <p:transition spd="slow" advTm="97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-1" y="-18256"/>
            <a:ext cx="9136063" cy="71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r-TR" sz="36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İşveren Memnuniyeti Anketi</a:t>
            </a:r>
            <a:endParaRPr lang="tr-TR" sz="36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pSp>
        <p:nvGrpSpPr>
          <p:cNvPr id="14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15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7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5 Metin kutusu"/>
          <p:cNvSpPr txBox="1"/>
          <p:nvPr/>
        </p:nvSpPr>
        <p:spPr>
          <a:xfrm>
            <a:off x="35680" y="692696"/>
            <a:ext cx="1584000" cy="5370587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000" b="1" dirty="0">
                <a:solidFill>
                  <a:srgbClr val="FF0000"/>
                </a:solidFill>
              </a:rPr>
              <a:t>3+1 EĞİTİM MODELİ İLE  İLGİLİ SORULAR</a:t>
            </a:r>
          </a:p>
          <a:p>
            <a:endParaRPr lang="tr-TR" sz="1000" dirty="0"/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3+1 Eğitim Modeli genel olarak beklentilerimi karşıladı.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r-TR" sz="1000" dirty="0"/>
              <a:t> .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3+1 Eğitim Modeli hakkında yeterli bilgilendirme yapılmıştır.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3.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Öğrenci, öngörülen sürede mesleki uygulamaya başlamıştır.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4.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3+1 Eğitim Modeli, nitelikli işgücü ihtiyacımı gidermede etkili olmuştur.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5.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3+1 Eğitim Modeli, Üniversite-Sanayi işbirliğine olumlu katkı sağlamıştır.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6.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3+1 Eğitim Modeli otomasyon sistemi (MUYS), anlaşılabilir ara yüze sahiptir.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7.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Yerleştirilen öğrencinin okulu ile kolaylıkla iletişim sağlanmaktadır.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8.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Öğrenciye not verilen “İşyeri Değerlendirme Formu” yeterlidir.</a:t>
            </a:r>
            <a:r>
              <a:rPr lang="tr-TR" sz="1000" dirty="0"/>
              <a:t> </a:t>
            </a:r>
          </a:p>
        </p:txBody>
      </p:sp>
      <p:sp>
        <p:nvSpPr>
          <p:cNvPr id="19" name="6 Metin kutusu"/>
          <p:cNvSpPr txBox="1"/>
          <p:nvPr/>
        </p:nvSpPr>
        <p:spPr>
          <a:xfrm>
            <a:off x="7416504" y="791716"/>
            <a:ext cx="1692000" cy="465350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000" b="1" dirty="0">
                <a:solidFill>
                  <a:srgbClr val="FF0000"/>
                </a:solidFill>
              </a:rPr>
              <a:t>SORUMLU ÖĞRETİM ELEMANI İLE İLGİLİ SORULAR</a:t>
            </a:r>
          </a:p>
          <a:p>
            <a:endParaRPr lang="tr-TR" sz="1000" dirty="0"/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9.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Sorumlu öğretim elemanının işyerini ziyaret etmesinden memnunum.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10.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Sorumlu öğretim elemanı, modelin işleyişine ilgili davranmaktadır.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11.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Sorumlu öğretim elemanının işyeri ile iletişiminden memnunum.</a:t>
            </a:r>
            <a:r>
              <a:rPr lang="tr-TR" sz="1000" dirty="0"/>
              <a:t> </a:t>
            </a:r>
          </a:p>
          <a:p>
            <a:endParaRPr lang="tr-TR" sz="1000" dirty="0"/>
          </a:p>
          <a:p>
            <a:r>
              <a:rPr lang="tr-TR" sz="10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ÖĞRENCİ İLE İLGİLİ SORULAR</a:t>
            </a:r>
          </a:p>
          <a:p>
            <a:endParaRPr lang="tr-TR" sz="10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12.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Öğrencinin teorik bilgisi mesleki uygulama için yeterlidir.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13.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Öğrenci, işyerine kolaylıkla uyum sağlamıştır.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14.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Öğrenci, kendini geliştirme yönünde yeterli çabayı göstermiştir.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15.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Mesleki uygulama yapan öğrenciyi mezuniyet sonrası işe almak isterim.</a:t>
            </a:r>
            <a:r>
              <a:rPr lang="tr-TR" sz="1000" dirty="0"/>
              <a:t> </a:t>
            </a:r>
          </a:p>
          <a:p>
            <a:r>
              <a:rPr lang="tr-TR" sz="1000" b="1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16.</a:t>
            </a:r>
            <a:r>
              <a:rPr lang="tr-TR" sz="1000" dirty="0"/>
              <a:t> </a:t>
            </a:r>
            <a:r>
              <a:rPr lang="tr-TR" sz="1000" b="0" i="0" u="none" strike="noStrik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Gelecek dönemlerde yeni öğrenci talep etmek isterim. </a:t>
            </a:r>
            <a:r>
              <a:rPr lang="tr-TR" sz="1000" dirty="0"/>
              <a:t> </a:t>
            </a:r>
            <a:endParaRPr lang="tr-TR" sz="10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177" y="639738"/>
            <a:ext cx="4747705" cy="4805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Metin kutusu 20"/>
          <p:cNvSpPr txBox="1"/>
          <p:nvPr/>
        </p:nvSpPr>
        <p:spPr>
          <a:xfrm>
            <a:off x="0" y="610018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C00000"/>
                </a:solidFill>
              </a:rPr>
              <a:t>Memnuniyet  % 85,56</a:t>
            </a:r>
            <a:endParaRPr lang="tr-TR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22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412776"/>
            <a:ext cx="8784976" cy="4162970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tr-TR" sz="3600" dirty="0" smtClean="0"/>
              <a:t>                       </a:t>
            </a:r>
            <a:r>
              <a:rPr lang="tr-TR" sz="3600" dirty="0" smtClean="0">
                <a:hlinkClick r:id="rId5" action="ppaction://hlinksldjump"/>
              </a:rPr>
              <a:t>www.sakarya.edu.tr</a:t>
            </a:r>
            <a:endParaRPr lang="tr-TR" sz="3600" dirty="0" smtClean="0"/>
          </a:p>
          <a:p>
            <a:pPr algn="r">
              <a:lnSpc>
                <a:spcPct val="150000"/>
              </a:lnSpc>
              <a:buNone/>
            </a:pPr>
            <a:endParaRPr lang="tr-TR" sz="2000" dirty="0" smtClean="0"/>
          </a:p>
          <a:p>
            <a:pPr>
              <a:lnSpc>
                <a:spcPct val="150000"/>
              </a:lnSpc>
              <a:buNone/>
            </a:pPr>
            <a:r>
              <a:rPr lang="tr-TR" sz="3600" dirty="0" smtClean="0"/>
              <a:t>                 </a:t>
            </a:r>
            <a:r>
              <a:rPr lang="tr-TR" sz="3600" dirty="0" smtClean="0">
                <a:hlinkClick r:id="rId6" action="ppaction://hlinksldjump"/>
              </a:rPr>
              <a:t>www.muys.sakarya.edu.tr</a:t>
            </a:r>
            <a:endParaRPr lang="tr-TR" sz="3600" dirty="0" smtClean="0"/>
          </a:p>
          <a:p>
            <a:pPr>
              <a:lnSpc>
                <a:spcPct val="150000"/>
              </a:lnSpc>
              <a:buNone/>
            </a:pPr>
            <a:endParaRPr lang="tr-TR" sz="2000" dirty="0" smtClean="0"/>
          </a:p>
          <a:p>
            <a:pPr>
              <a:lnSpc>
                <a:spcPct val="150000"/>
              </a:lnSpc>
              <a:buNone/>
            </a:pPr>
            <a:r>
              <a:rPr lang="tr-TR" sz="3600" dirty="0" smtClean="0"/>
              <a:t>                       </a:t>
            </a:r>
            <a:r>
              <a:rPr lang="tr-TR" sz="3600" dirty="0" smtClean="0">
                <a:hlinkClick r:id="rId7" action="ppaction://hlinksldjump"/>
              </a:rPr>
              <a:t>www.tf.sakarya.edu.tr</a:t>
            </a:r>
            <a:r>
              <a:rPr lang="tr-TR" sz="3600" dirty="0" smtClean="0"/>
              <a:t> </a:t>
            </a:r>
          </a:p>
          <a:p>
            <a:pPr algn="ctr">
              <a:buNone/>
            </a:pPr>
            <a:endParaRPr lang="tr-TR" sz="3600" dirty="0" smtClean="0"/>
          </a:p>
          <a:p>
            <a:pPr marL="0" indent="0" algn="ctr">
              <a:buNone/>
            </a:pPr>
            <a:endParaRPr lang="tr-TR" sz="360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16632"/>
            <a:ext cx="8568952" cy="1143000"/>
          </a:xfrm>
          <a:noFill/>
        </p:spPr>
        <p:txBody>
          <a:bodyPr/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MUYS YOL HARİTASI</a:t>
            </a:r>
            <a:endParaRPr lang="tr-TR" sz="36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126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44" y="1268760"/>
            <a:ext cx="2103944" cy="1600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5" r="9055"/>
          <a:stretch/>
        </p:blipFill>
        <p:spPr bwMode="auto">
          <a:xfrm>
            <a:off x="6948264" y="2636912"/>
            <a:ext cx="2136646" cy="160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9" r="6849"/>
          <a:stretch/>
        </p:blipFill>
        <p:spPr bwMode="auto">
          <a:xfrm>
            <a:off x="378042" y="3987240"/>
            <a:ext cx="2136497" cy="160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36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4624"/>
            <a:ext cx="8568952" cy="1143000"/>
          </a:xfrm>
          <a:noFill/>
        </p:spPr>
        <p:txBody>
          <a:bodyPr/>
          <a:lstStyle/>
          <a:p>
            <a:r>
              <a:rPr lang="tr-TR" sz="3600" spc="-150" dirty="0" smtClean="0">
                <a:solidFill>
                  <a:srgbClr val="C00000"/>
                </a:solidFill>
              </a:rPr>
              <a:t>… ama her şey bu bardağa bakışta saklı…</a:t>
            </a:r>
            <a:endParaRPr lang="tr-TR" sz="36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2736"/>
            <a:ext cx="5472608" cy="4406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22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İçerik Yer Tutucusu 7" descr="http://vitaslim.eu/uploads/Articles_PR/10_synergy_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636" y="188640"/>
            <a:ext cx="854672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68614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68610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96974"/>
            <a:ext cx="8229600" cy="4589479"/>
          </a:xfrm>
        </p:spPr>
        <p:txBody>
          <a:bodyPr/>
          <a:lstStyle/>
          <a:p>
            <a:pPr algn="just" eaLnBrk="1" hangingPunct="1"/>
            <a:endParaRPr lang="tr-TR" sz="2800" dirty="0" smtClean="0"/>
          </a:p>
          <a:p>
            <a:pPr algn="just" eaLnBrk="1" hangingPunct="1">
              <a:buFont typeface="Arial" charset="0"/>
              <a:buNone/>
            </a:pPr>
            <a:endParaRPr lang="tr-TR" sz="2800" dirty="0" smtClean="0"/>
          </a:p>
          <a:p>
            <a:pPr algn="just" eaLnBrk="1" hangingPunct="1"/>
            <a:endParaRPr lang="tr-TR" sz="2800" dirty="0" smtClean="0"/>
          </a:p>
          <a:p>
            <a:pPr algn="just" eaLnBrk="1" hangingPunct="1">
              <a:lnSpc>
                <a:spcPct val="90000"/>
              </a:lnSpc>
            </a:pPr>
            <a:endParaRPr lang="tr-TR" sz="2800" dirty="0" smtClean="0">
              <a:solidFill>
                <a:srgbClr val="C00000"/>
              </a:solidFill>
            </a:endParaRPr>
          </a:p>
        </p:txBody>
      </p:sp>
      <p:sp>
        <p:nvSpPr>
          <p:cNvPr id="68613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286383"/>
            <a:ext cx="8229600" cy="1143000"/>
          </a:xfrm>
        </p:spPr>
        <p:txBody>
          <a:bodyPr/>
          <a:lstStyle/>
          <a:p>
            <a:r>
              <a:rPr lang="tr-TR" sz="7200" b="1" dirty="0" smtClean="0">
                <a:solidFill>
                  <a:srgbClr val="C00000"/>
                </a:solidFill>
              </a:rPr>
              <a:t>Teşekkürler…</a:t>
            </a:r>
            <a:endParaRPr lang="tr-TR" sz="72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35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412776"/>
            <a:ext cx="8784976" cy="4162970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tr-TR" sz="3600" dirty="0" smtClean="0"/>
              <a:t>                       </a:t>
            </a:r>
            <a:r>
              <a:rPr lang="tr-TR" sz="3600" dirty="0" smtClean="0">
                <a:hlinkClick r:id="rId5" action="ppaction://hlinksldjump"/>
              </a:rPr>
              <a:t>www.sakarya.edu.tr</a:t>
            </a:r>
            <a:endParaRPr lang="tr-TR" sz="3600" dirty="0" smtClean="0"/>
          </a:p>
          <a:p>
            <a:pPr algn="r">
              <a:lnSpc>
                <a:spcPct val="150000"/>
              </a:lnSpc>
              <a:buNone/>
            </a:pPr>
            <a:endParaRPr lang="tr-TR" sz="2000" dirty="0" smtClean="0"/>
          </a:p>
          <a:p>
            <a:pPr>
              <a:lnSpc>
                <a:spcPct val="150000"/>
              </a:lnSpc>
              <a:buNone/>
            </a:pPr>
            <a:r>
              <a:rPr lang="tr-TR" sz="3600" dirty="0" smtClean="0"/>
              <a:t>                 </a:t>
            </a:r>
            <a:r>
              <a:rPr lang="tr-TR" sz="3600" dirty="0" smtClean="0">
                <a:hlinkClick r:id="rId6" action="ppaction://hlinksldjump"/>
              </a:rPr>
              <a:t>www.muys.sakarya.edu.tr</a:t>
            </a:r>
            <a:endParaRPr lang="tr-TR" sz="3600" dirty="0" smtClean="0"/>
          </a:p>
          <a:p>
            <a:pPr>
              <a:lnSpc>
                <a:spcPct val="150000"/>
              </a:lnSpc>
              <a:buNone/>
            </a:pPr>
            <a:endParaRPr lang="tr-TR" sz="2000" dirty="0" smtClean="0"/>
          </a:p>
          <a:p>
            <a:pPr>
              <a:lnSpc>
                <a:spcPct val="150000"/>
              </a:lnSpc>
              <a:buNone/>
            </a:pPr>
            <a:r>
              <a:rPr lang="tr-TR" sz="3600" dirty="0" smtClean="0"/>
              <a:t>                       </a:t>
            </a:r>
            <a:r>
              <a:rPr lang="tr-TR" sz="3600" dirty="0" smtClean="0">
                <a:hlinkClick r:id="rId7" action="ppaction://hlinksldjump"/>
              </a:rPr>
              <a:t>www.tf.sakarya.edu.tr</a:t>
            </a:r>
            <a:r>
              <a:rPr lang="tr-TR" sz="3600" dirty="0" smtClean="0"/>
              <a:t> </a:t>
            </a:r>
          </a:p>
          <a:p>
            <a:pPr algn="ctr">
              <a:buNone/>
            </a:pPr>
            <a:endParaRPr lang="tr-TR" sz="3600" dirty="0" smtClean="0"/>
          </a:p>
          <a:p>
            <a:pPr marL="0" indent="0" algn="ctr">
              <a:buNone/>
            </a:pPr>
            <a:endParaRPr lang="tr-TR" sz="360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16632"/>
            <a:ext cx="8568952" cy="1143000"/>
          </a:xfrm>
          <a:noFill/>
        </p:spPr>
        <p:txBody>
          <a:bodyPr/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MUYS YOL HARİTASI</a:t>
            </a:r>
            <a:endParaRPr lang="tr-TR" sz="3600" b="1" dirty="0" smtClean="0">
              <a:solidFill>
                <a:srgbClr val="CC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126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44" y="1268760"/>
            <a:ext cx="2103944" cy="1600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5" r="9055"/>
          <a:stretch/>
        </p:blipFill>
        <p:spPr bwMode="auto">
          <a:xfrm>
            <a:off x="6948264" y="2636912"/>
            <a:ext cx="2136646" cy="160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9" r="6849"/>
          <a:stretch/>
        </p:blipFill>
        <p:spPr bwMode="auto">
          <a:xfrm>
            <a:off x="378042" y="3987240"/>
            <a:ext cx="2136497" cy="160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42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6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44"/>
            <a:ext cx="9144000" cy="695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>
            <a:hlinkClick r:id="rId3" action="ppaction://hlinksldjump"/>
          </p:cNvPr>
          <p:cNvSpPr/>
          <p:nvPr/>
        </p:nvSpPr>
        <p:spPr>
          <a:xfrm>
            <a:off x="6372200" y="6165304"/>
            <a:ext cx="1368152" cy="7846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Şeritli Sağ Ok 6"/>
          <p:cNvSpPr/>
          <p:nvPr/>
        </p:nvSpPr>
        <p:spPr>
          <a:xfrm rot="5400000">
            <a:off x="6246186" y="4851158"/>
            <a:ext cx="1620180" cy="792088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Şeritli Sağ Ok 8"/>
          <p:cNvSpPr/>
          <p:nvPr/>
        </p:nvSpPr>
        <p:spPr>
          <a:xfrm rot="5400000">
            <a:off x="7542330" y="5319210"/>
            <a:ext cx="1620180" cy="792088"/>
          </a:xfrm>
          <a:prstGeom prst="stripedRightArrow">
            <a:avLst/>
          </a:prstGeom>
          <a:solidFill>
            <a:srgbClr val="FF0000"/>
          </a:solidFill>
          <a:scene3d>
            <a:camera prst="orthographicFront">
              <a:rot lat="0" lon="0" rev="18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Şeritli Sağ Ok 9"/>
          <p:cNvSpPr/>
          <p:nvPr/>
        </p:nvSpPr>
        <p:spPr>
          <a:xfrm rot="5400000">
            <a:off x="4855532" y="5309533"/>
            <a:ext cx="1620180" cy="792088"/>
          </a:xfrm>
          <a:prstGeom prst="stripedRightArrow">
            <a:avLst/>
          </a:prstGeom>
          <a:solidFill>
            <a:srgbClr val="FF0000"/>
          </a:solidFill>
          <a:scene3d>
            <a:camera prst="orthographicFront">
              <a:rot lat="0" lon="0" rev="27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068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4" t="206" r="8364" b="-206"/>
          <a:stretch/>
        </p:blipFill>
        <p:spPr bwMode="auto">
          <a:xfrm>
            <a:off x="0" y="0"/>
            <a:ext cx="9144001" cy="6913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val 9">
            <a:hlinkClick r:id="rId3" action="ppaction://hlinksldjump"/>
          </p:cNvPr>
          <p:cNvSpPr/>
          <p:nvPr/>
        </p:nvSpPr>
        <p:spPr>
          <a:xfrm>
            <a:off x="5958154" y="5331878"/>
            <a:ext cx="1062118" cy="106598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Şeritli Sağ Ok 10"/>
          <p:cNvSpPr/>
          <p:nvPr/>
        </p:nvSpPr>
        <p:spPr>
          <a:xfrm rot="5400000">
            <a:off x="5679123" y="4073208"/>
            <a:ext cx="1620180" cy="792088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Şeritli Sağ Ok 11"/>
          <p:cNvSpPr/>
          <p:nvPr/>
        </p:nvSpPr>
        <p:spPr>
          <a:xfrm rot="5400000">
            <a:off x="6822249" y="4599130"/>
            <a:ext cx="1620180" cy="792088"/>
          </a:xfrm>
          <a:prstGeom prst="stripedRightArrow">
            <a:avLst/>
          </a:prstGeom>
          <a:solidFill>
            <a:srgbClr val="FF0000"/>
          </a:solidFill>
          <a:scene3d>
            <a:camera prst="orthographicFront">
              <a:rot lat="0" lon="0" rev="18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Şeritli Sağ Ok 12"/>
          <p:cNvSpPr/>
          <p:nvPr/>
        </p:nvSpPr>
        <p:spPr>
          <a:xfrm rot="5400000">
            <a:off x="4517994" y="4609973"/>
            <a:ext cx="1620180" cy="792088"/>
          </a:xfrm>
          <a:prstGeom prst="stripedRightArrow">
            <a:avLst/>
          </a:prstGeom>
          <a:solidFill>
            <a:srgbClr val="FF0000"/>
          </a:solidFill>
          <a:scene3d>
            <a:camera prst="orthographicFront">
              <a:rot lat="0" lon="0" rev="27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576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tf\Desktop\Adsız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>
            <a:hlinkClick r:id="rId3" action="ppaction://hlinksldjump"/>
          </p:cNvPr>
          <p:cNvSpPr/>
          <p:nvPr/>
        </p:nvSpPr>
        <p:spPr>
          <a:xfrm rot="5400000">
            <a:off x="1007602" y="368661"/>
            <a:ext cx="1656185" cy="21602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Şeritli Sağ Ok 9"/>
          <p:cNvSpPr/>
          <p:nvPr/>
        </p:nvSpPr>
        <p:spPr>
          <a:xfrm rot="16200000">
            <a:off x="1025604" y="3033992"/>
            <a:ext cx="1620180" cy="792088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542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91" y="404664"/>
            <a:ext cx="6168709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2348880"/>
            <a:ext cx="4217545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Metin kutusu 8"/>
          <p:cNvSpPr txBox="1"/>
          <p:nvPr/>
        </p:nvSpPr>
        <p:spPr>
          <a:xfrm>
            <a:off x="214579" y="4645169"/>
            <a:ext cx="43483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>
                <a:solidFill>
                  <a:srgbClr val="002060"/>
                </a:solidFill>
              </a:rPr>
              <a:t>SATSO Ali Coşkun Konferans Salonu’nda </a:t>
            </a:r>
          </a:p>
          <a:p>
            <a:r>
              <a:rPr lang="tr-TR" sz="1600" b="1" dirty="0">
                <a:solidFill>
                  <a:srgbClr val="002060"/>
                </a:solidFill>
              </a:rPr>
              <a:t>F</a:t>
            </a:r>
            <a:r>
              <a:rPr lang="tr-TR" sz="1600" b="1" dirty="0" smtClean="0">
                <a:solidFill>
                  <a:srgbClr val="002060"/>
                </a:solidFill>
              </a:rPr>
              <a:t>irmalara 3+1 Modeli anlatıldı.</a:t>
            </a:r>
            <a:endParaRPr lang="tr-TR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06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273">
        <p14:flash/>
      </p:transition>
    </mc:Choice>
    <mc:Fallback xmlns="">
      <p:transition spd="slow" advTm="72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4102" name="Resim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4101" name="İçerik Yer Tutucusu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5616624" cy="4934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74141"/>
            <a:ext cx="2680739" cy="5315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909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84"/>
    </mc:Choice>
    <mc:Fallback xmlns="">
      <p:transition spd="slow" advTm="7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Sanayi Kuruluşları İçin Rekabet Evrimi</a:t>
            </a:r>
            <a:endParaRPr lang="tr-TR" sz="4000" b="1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4525963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tr-TR" sz="2600" dirty="0" smtClean="0"/>
              <a:t>1960’lar </a:t>
            </a:r>
            <a:r>
              <a:rPr lang="tr-TR" sz="2600" dirty="0"/>
              <a:t>ÜRETİM üstünlüğü ile rekabet </a:t>
            </a:r>
          </a:p>
          <a:p>
            <a:pPr algn="just">
              <a:lnSpc>
                <a:spcPct val="150000"/>
              </a:lnSpc>
            </a:pPr>
            <a:r>
              <a:rPr lang="tr-TR" sz="2600" dirty="0" smtClean="0"/>
              <a:t>1970’ler </a:t>
            </a:r>
            <a:r>
              <a:rPr lang="tr-TR" sz="2600" dirty="0"/>
              <a:t>MALİYET üstünlüğü ile rekabet </a:t>
            </a:r>
            <a:endParaRPr lang="tr-TR" sz="2600" dirty="0" smtClean="0"/>
          </a:p>
          <a:p>
            <a:pPr algn="just">
              <a:lnSpc>
                <a:spcPct val="150000"/>
              </a:lnSpc>
            </a:pPr>
            <a:r>
              <a:rPr lang="tr-TR" sz="2600" dirty="0" smtClean="0"/>
              <a:t>1980’ler </a:t>
            </a:r>
            <a:r>
              <a:rPr lang="tr-TR" sz="2600" dirty="0"/>
              <a:t>KALİTE üstünlüğü ile rekabet </a:t>
            </a:r>
          </a:p>
          <a:p>
            <a:pPr algn="just">
              <a:lnSpc>
                <a:spcPct val="150000"/>
              </a:lnSpc>
            </a:pPr>
            <a:r>
              <a:rPr lang="tr-TR" sz="2600" dirty="0" smtClean="0"/>
              <a:t>1990’lar </a:t>
            </a:r>
            <a:r>
              <a:rPr lang="tr-TR" sz="2600" dirty="0"/>
              <a:t>HIZ üstünlüğü ile rekabet </a:t>
            </a:r>
          </a:p>
          <a:p>
            <a:pPr algn="just">
              <a:lnSpc>
                <a:spcPct val="150000"/>
              </a:lnSpc>
            </a:pPr>
            <a:r>
              <a:rPr lang="tr-TR" sz="2600" dirty="0" smtClean="0"/>
              <a:t>2000’ler </a:t>
            </a:r>
            <a:r>
              <a:rPr lang="tr-TR" sz="2600" dirty="0"/>
              <a:t>BİLGİ üstünlüğü ile rekabet </a:t>
            </a:r>
          </a:p>
          <a:p>
            <a:pPr algn="just">
              <a:lnSpc>
                <a:spcPct val="150000"/>
              </a:lnSpc>
            </a:pPr>
            <a:r>
              <a:rPr lang="tr-TR" sz="2600" dirty="0" smtClean="0"/>
              <a:t>2010’lar </a:t>
            </a:r>
            <a:r>
              <a:rPr lang="tr-TR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İŞBİRLİĞİNE YÖNELİK BİLGİ</a:t>
            </a:r>
            <a:r>
              <a:rPr lang="tr-TR" sz="2600" dirty="0"/>
              <a:t> üstünlüğü ile rekabet </a:t>
            </a:r>
          </a:p>
        </p:txBody>
      </p:sp>
      <p:grpSp>
        <p:nvGrpSpPr>
          <p:cNvPr id="5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6" name="Resim 4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8" name="İçerik Yer Tutucusu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304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12" name="Resim 4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14" name="İçerik Yer Tutucusu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052736"/>
            <a:ext cx="6713537" cy="36052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 prstMaterial="dkEdge">
            <a:bevelT w="152400" h="1524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Metin kutusu 15"/>
          <p:cNvSpPr txBox="1"/>
          <p:nvPr/>
        </p:nvSpPr>
        <p:spPr>
          <a:xfrm>
            <a:off x="0" y="4870901"/>
            <a:ext cx="9144000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 w="152400" h="1524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ÜNİVERSİTE – İŞ DÜNYASI İŞBİRLİĞİ</a:t>
            </a:r>
            <a:endParaRPr lang="tr-TR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0" y="260648"/>
            <a:ext cx="9144000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 w="152400" h="1524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BİLGİ </a:t>
            </a:r>
            <a:r>
              <a:rPr lang="tr-T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tr-TR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BECERİ ve UYGULAMA</a:t>
            </a:r>
            <a:endParaRPr lang="tr-TR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U Dönüş Oku 2"/>
          <p:cNvSpPr/>
          <p:nvPr/>
        </p:nvSpPr>
        <p:spPr>
          <a:xfrm rot="16200000">
            <a:off x="-438308" y="1382524"/>
            <a:ext cx="2162646" cy="78299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U Dönüş Oku 17"/>
          <p:cNvSpPr/>
          <p:nvPr/>
        </p:nvSpPr>
        <p:spPr>
          <a:xfrm rot="16200000" flipV="1">
            <a:off x="7410755" y="1381618"/>
            <a:ext cx="2162646" cy="78480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35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41325" y="476671"/>
            <a:ext cx="8229600" cy="5243091"/>
          </a:xfrm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Nitelikli işgücü için;</a:t>
            </a:r>
            <a:br>
              <a:rPr lang="tr-TR" b="1" dirty="0" smtClean="0">
                <a:solidFill>
                  <a:srgbClr val="C00000"/>
                </a:solidFill>
              </a:rPr>
            </a:br>
            <a:r>
              <a:rPr lang="tr-TR" b="1" dirty="0">
                <a:solidFill>
                  <a:srgbClr val="C00000"/>
                </a:solidFill>
              </a:rPr>
              <a:t/>
            </a:r>
            <a:br>
              <a:rPr lang="tr-TR" b="1" dirty="0">
                <a:solidFill>
                  <a:srgbClr val="C00000"/>
                </a:solidFill>
              </a:rPr>
            </a:br>
            <a:r>
              <a:rPr lang="tr-TR" b="1" dirty="0" smtClean="0">
                <a:solidFill>
                  <a:srgbClr val="C00000"/>
                </a:solidFill>
              </a:rPr>
              <a:t/>
            </a:r>
            <a:br>
              <a:rPr lang="tr-TR" b="1" dirty="0" smtClean="0">
                <a:solidFill>
                  <a:srgbClr val="C00000"/>
                </a:solidFill>
              </a:rPr>
            </a:br>
            <a:r>
              <a:rPr lang="tr-TR" b="1" dirty="0" smtClean="0">
                <a:solidFill>
                  <a:srgbClr val="C00000"/>
                </a:solidFill>
              </a:rPr>
              <a:t/>
            </a:r>
            <a:br>
              <a:rPr lang="tr-TR" b="1" dirty="0" smtClean="0">
                <a:solidFill>
                  <a:srgbClr val="C00000"/>
                </a:solidFill>
              </a:rPr>
            </a:br>
            <a:r>
              <a:rPr lang="tr-TR" b="1" dirty="0" smtClean="0"/>
              <a:t>ve</a:t>
            </a:r>
            <a:r>
              <a:rPr lang="tr-TR" b="1" dirty="0">
                <a:solidFill>
                  <a:srgbClr val="C00000"/>
                </a:solidFill>
              </a:rPr>
              <a:t/>
            </a:r>
            <a:br>
              <a:rPr lang="tr-TR" b="1" dirty="0">
                <a:solidFill>
                  <a:srgbClr val="C00000"/>
                </a:solidFill>
              </a:rPr>
            </a:br>
            <a:r>
              <a:rPr lang="tr-TR" b="1" dirty="0" smtClean="0">
                <a:solidFill>
                  <a:srgbClr val="C00000"/>
                </a:solidFill>
              </a:rPr>
              <a:t/>
            </a:r>
            <a:br>
              <a:rPr lang="tr-TR" b="1" dirty="0" smtClean="0">
                <a:solidFill>
                  <a:srgbClr val="C00000"/>
                </a:solidFill>
              </a:rPr>
            </a:br>
            <a:r>
              <a:rPr lang="tr-TR" b="1" dirty="0">
                <a:solidFill>
                  <a:srgbClr val="C00000"/>
                </a:solidFill>
              </a:rPr>
              <a:t/>
            </a:r>
            <a:br>
              <a:rPr lang="tr-TR" b="1" dirty="0">
                <a:solidFill>
                  <a:srgbClr val="C00000"/>
                </a:solidFill>
              </a:rPr>
            </a:br>
            <a:endParaRPr lang="tr-TR" b="1" dirty="0">
              <a:solidFill>
                <a:srgbClr val="C00000"/>
              </a:solidFill>
            </a:endParaRPr>
          </a:p>
        </p:txBody>
      </p:sp>
      <p:grpSp>
        <p:nvGrpSpPr>
          <p:cNvPr id="4" name="Grup 3"/>
          <p:cNvGrpSpPr>
            <a:grpSpLocks/>
          </p:cNvGrpSpPr>
          <p:nvPr/>
        </p:nvGrpSpPr>
        <p:grpSpPr bwMode="auto">
          <a:xfrm>
            <a:off x="0" y="5719763"/>
            <a:ext cx="9144000" cy="906462"/>
            <a:chOff x="0" y="5719432"/>
            <a:chExt cx="9144000" cy="907020"/>
          </a:xfrm>
        </p:grpSpPr>
        <p:pic>
          <p:nvPicPr>
            <p:cNvPr id="5" name="Resim 4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19432"/>
              <a:ext cx="9144000" cy="346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lt Başlık 2"/>
            <p:cNvSpPr txBox="1">
              <a:spLocks/>
            </p:cNvSpPr>
            <p:nvPr/>
          </p:nvSpPr>
          <p:spPr>
            <a:xfrm>
              <a:off x="6588125" y="6278576"/>
              <a:ext cx="2547938" cy="347876"/>
            </a:xfrm>
            <a:prstGeom prst="rect">
              <a:avLst/>
            </a:prstGeom>
          </p:spPr>
          <p:txBody>
            <a:bodyPr>
              <a:normAutofit fontScale="9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tr-TR" sz="2000" dirty="0" smtClean="0"/>
                <a:t>www.sakarya.edu.tr</a:t>
              </a:r>
              <a:endParaRPr lang="tr-TR" sz="2000" dirty="0"/>
            </a:p>
          </p:txBody>
        </p:sp>
      </p:grpSp>
      <p:pic>
        <p:nvPicPr>
          <p:cNvPr id="7" name="İçerik Yer Tutucusu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6221413"/>
            <a:ext cx="2011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47230"/>
            <a:ext cx="3032263" cy="297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98" y="2047229"/>
            <a:ext cx="2857890" cy="2923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074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num_Sablon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Sunum_Sablon</Template>
  <TotalTime>5805</TotalTime>
  <Words>1033</Words>
  <Application>Microsoft Office PowerPoint</Application>
  <PresentationFormat>Ekran Gösterisi (4:3)</PresentationFormat>
  <Paragraphs>358</Paragraphs>
  <Slides>48</Slides>
  <Notes>32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48</vt:i4>
      </vt:variant>
    </vt:vector>
  </HeadingPairs>
  <TitlesOfParts>
    <vt:vector size="49" baseType="lpstr">
      <vt:lpstr>Sunum_Sablon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Sanayi Kuruluşları İçin Rekabet Evrimi</vt:lpstr>
      <vt:lpstr>PowerPoint Sunusu</vt:lpstr>
      <vt:lpstr>Nitelikli işgücü için;    ve   </vt:lpstr>
      <vt:lpstr>MESLEK YÜKSEKOKULU</vt:lpstr>
      <vt:lpstr>TEKNOLOJİ FAKÜLTESİ</vt:lpstr>
      <vt:lpstr>HEDEF</vt:lpstr>
      <vt:lpstr>Her parça önemli…</vt:lpstr>
      <vt:lpstr>İhtiyaç</vt:lpstr>
      <vt:lpstr>Çünkü;</vt:lpstr>
      <vt:lpstr>Modeller</vt:lpstr>
      <vt:lpstr>Öğrenilmiş çaresizlikten kurtulmalıyız…</vt:lpstr>
      <vt:lpstr>Uygulama becerisi kazanmalıyız…</vt:lpstr>
      <vt:lpstr>İşletmelerle; aynı yönden bakmalıyız…</vt:lpstr>
      <vt:lpstr>İşletmelerle ekip olmalıyız…</vt:lpstr>
      <vt:lpstr>İmkanlarımızı doğru kullanmalıyız…</vt:lpstr>
      <vt:lpstr>Hata değil çare bulmalıyız…</vt:lpstr>
      <vt:lpstr>... ve cesaretle hareket etmeliyiz…</vt:lpstr>
      <vt:lpstr>Üniversite-İş Dünyası İşbirliği ile;</vt:lpstr>
      <vt:lpstr>Neden İşbirliği?</vt:lpstr>
      <vt:lpstr>… ve çözüm;</vt:lpstr>
      <vt:lpstr>PowerPoint Sunusu</vt:lpstr>
      <vt:lpstr>PowerPoint Sunusu</vt:lpstr>
      <vt:lpstr>DAYANAK</vt:lpstr>
      <vt:lpstr>ZORUNLULUK</vt:lpstr>
      <vt:lpstr>3+1 ve 7+1 EĞİTİM MODELİNİN YARARLARI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ÖĞRENCİ YERLEŞTİRMELERİ</vt:lpstr>
      <vt:lpstr>PowerPoint Sunusu</vt:lpstr>
      <vt:lpstr>PowerPoint Sunusu</vt:lpstr>
      <vt:lpstr>MUYS YOL HARİTASI</vt:lpstr>
      <vt:lpstr>… ama her şey bu bardağa bakışta saklı…</vt:lpstr>
      <vt:lpstr>Teşekkürler…</vt:lpstr>
      <vt:lpstr>MUYS YOL HARİTASI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SAU</cp:lastModifiedBy>
  <cp:revision>278</cp:revision>
  <dcterms:created xsi:type="dcterms:W3CDTF">2012-02-08T08:36:13Z</dcterms:created>
  <dcterms:modified xsi:type="dcterms:W3CDTF">2014-08-27T12:27:49Z</dcterms:modified>
</cp:coreProperties>
</file>